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318" r:id="rId3"/>
    <p:sldId id="258" r:id="rId4"/>
    <p:sldId id="283" r:id="rId5"/>
    <p:sldId id="259" r:id="rId6"/>
    <p:sldId id="308" r:id="rId7"/>
    <p:sldId id="285" r:id="rId8"/>
    <p:sldId id="286" r:id="rId9"/>
    <p:sldId id="314" r:id="rId10"/>
    <p:sldId id="287" r:id="rId11"/>
    <p:sldId id="289" r:id="rId12"/>
    <p:sldId id="290" r:id="rId13"/>
    <p:sldId id="265" r:id="rId14"/>
    <p:sldId id="294" r:id="rId15"/>
    <p:sldId id="310" r:id="rId16"/>
    <p:sldId id="311" r:id="rId17"/>
    <p:sldId id="312" r:id="rId18"/>
    <p:sldId id="309" r:id="rId19"/>
    <p:sldId id="313" r:id="rId20"/>
    <p:sldId id="288" r:id="rId21"/>
    <p:sldId id="268" r:id="rId22"/>
    <p:sldId id="269" r:id="rId23"/>
    <p:sldId id="320" r:id="rId24"/>
    <p:sldId id="298" r:id="rId25"/>
    <p:sldId id="266" r:id="rId26"/>
    <p:sldId id="272" r:id="rId27"/>
    <p:sldId id="301" r:id="rId28"/>
    <p:sldId id="316" r:id="rId29"/>
    <p:sldId id="275" r:id="rId30"/>
    <p:sldId id="302" r:id="rId31"/>
    <p:sldId id="303" r:id="rId32"/>
    <p:sldId id="277" r:id="rId33"/>
    <p:sldId id="278" r:id="rId34"/>
    <p:sldId id="306" r:id="rId35"/>
    <p:sldId id="319" r:id="rId36"/>
    <p:sldId id="280" r:id="rId37"/>
    <p:sldId id="317" r:id="rId38"/>
    <p:sldId id="315" r:id="rId3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441"/>
    <a:srgbClr val="134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9" autoAdjust="0"/>
    <p:restoredTop sz="94660"/>
  </p:normalViewPr>
  <p:slideViewPr>
    <p:cSldViewPr snapToGrid="0">
      <p:cViewPr>
        <p:scale>
          <a:sx n="100" d="100"/>
          <a:sy n="100" d="100"/>
        </p:scale>
        <p:origin x="-942"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711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Shape 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Shape 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4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2xZavzbPkx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tinyurl.com/y8cwbqtd"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g"/><Relationship Id="rId7"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Shape 91"/>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Shape 93"/>
          <p:cNvSpPr/>
          <p:nvPr/>
        </p:nvSpPr>
        <p:spPr>
          <a:xfrm>
            <a:off x="210912" y="3317257"/>
            <a:ext cx="8148492"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u="none" strike="noStrike" cap="none" dirty="0" smtClean="0">
                <a:solidFill>
                  <a:schemeClr val="dk1"/>
                </a:solidFill>
                <a:latin typeface="Calibri" panose="020F0502020204030204" pitchFamily="34" charset="0"/>
                <a:ea typeface="Cambria"/>
                <a:cs typeface="Cambria"/>
                <a:sym typeface="Cambria"/>
              </a:rPr>
              <a:t>3</a:t>
            </a:r>
            <a:r>
              <a:rPr lang="en-US" sz="3600" b="1" u="none" strike="noStrike" cap="none" baseline="30000" dirty="0" smtClean="0">
                <a:solidFill>
                  <a:schemeClr val="dk1"/>
                </a:solidFill>
                <a:latin typeface="Calibri" panose="020F0502020204030204" pitchFamily="34" charset="0"/>
                <a:ea typeface="Cambria"/>
                <a:cs typeface="Cambria"/>
                <a:sym typeface="Cambria"/>
              </a:rPr>
              <a:t>rd</a:t>
            </a:r>
            <a:r>
              <a:rPr lang="en-US" sz="3600" b="1" u="none" strike="noStrike" cap="none" dirty="0" smtClean="0">
                <a:solidFill>
                  <a:schemeClr val="dk1"/>
                </a:solidFill>
                <a:latin typeface="Calibri" panose="020F0502020204030204" pitchFamily="34" charset="0"/>
                <a:ea typeface="Cambria"/>
                <a:cs typeface="Cambria"/>
                <a:sym typeface="Cambria"/>
              </a:rPr>
              <a:t> </a:t>
            </a:r>
            <a:r>
              <a:rPr lang="en-US" sz="3600" b="1" u="none" strike="noStrike" cap="none" dirty="0">
                <a:solidFill>
                  <a:schemeClr val="dk1"/>
                </a:solidFill>
                <a:latin typeface="Calibri" panose="020F0502020204030204" pitchFamily="34" charset="0"/>
                <a:ea typeface="Cambria"/>
                <a:cs typeface="Cambria"/>
                <a:sym typeface="Cambria"/>
              </a:rPr>
              <a:t>Annual Local Partner Celebration</a:t>
            </a:r>
            <a:endParaRPr sz="3600" b="1" u="none" strike="noStrike" cap="none" dirty="0">
              <a:solidFill>
                <a:schemeClr val="dk1"/>
              </a:solidFill>
              <a:latin typeface="Calibri" panose="020F0502020204030204" pitchFamily="34" charset="0"/>
              <a:ea typeface="Cambria"/>
              <a:cs typeface="Cambria"/>
              <a:sym typeface="Cambria"/>
            </a:endParaRPr>
          </a:p>
          <a:p>
            <a:pPr marL="0" marR="0" lvl="0" indent="0" algn="ctr" rtl="0">
              <a:spcBef>
                <a:spcPts val="0"/>
              </a:spcBef>
              <a:spcAft>
                <a:spcPts val="0"/>
              </a:spcAft>
              <a:buNone/>
            </a:pPr>
            <a:endParaRPr sz="1800" b="0" i="0" u="none" strike="noStrike" cap="none" dirty="0">
              <a:solidFill>
                <a:schemeClr val="dk1"/>
              </a:solidFill>
              <a:latin typeface="Calibri" panose="020F0502020204030204" pitchFamily="34" charset="0"/>
              <a:ea typeface="Cambria"/>
              <a:cs typeface="Cambria"/>
              <a:sym typeface="Cambria"/>
            </a:endParaRPr>
          </a:p>
          <a:p>
            <a:pPr marL="0" marR="0" lvl="0" indent="0" algn="ctr" rtl="0">
              <a:spcBef>
                <a:spcPts val="0"/>
              </a:spcBef>
              <a:spcAft>
                <a:spcPts val="0"/>
              </a:spcAft>
              <a:buNone/>
            </a:pPr>
            <a:r>
              <a:rPr lang="en-US" sz="1800" b="0" i="0" u="none" strike="noStrike" cap="none" dirty="0">
                <a:solidFill>
                  <a:schemeClr val="dk1"/>
                </a:solidFill>
                <a:latin typeface="Calibri" panose="020F0502020204030204" pitchFamily="34" charset="0"/>
                <a:ea typeface="Cambria"/>
                <a:cs typeface="Cambria"/>
                <a:sym typeface="Cambria"/>
              </a:rPr>
              <a:t>Wednesday, May 30, 2018</a:t>
            </a:r>
            <a:endParaRPr dirty="0">
              <a:latin typeface="Calibri" panose="020F0502020204030204" pitchFamily="34" charset="0"/>
            </a:endParaRPr>
          </a:p>
          <a:p>
            <a:pPr marL="0" marR="0" lvl="0" indent="0" algn="ctr" rtl="0">
              <a:spcBef>
                <a:spcPts val="0"/>
              </a:spcBef>
              <a:spcAft>
                <a:spcPts val="0"/>
              </a:spcAft>
              <a:buNone/>
            </a:pPr>
            <a:r>
              <a:rPr lang="en-US" sz="1800" b="0" i="0" u="none" strike="noStrike" cap="none" dirty="0">
                <a:solidFill>
                  <a:schemeClr val="dk1"/>
                </a:solidFill>
                <a:latin typeface="Calibri" panose="020F0502020204030204" pitchFamily="34" charset="0"/>
                <a:ea typeface="Cambria"/>
                <a:cs typeface="Cambria"/>
                <a:sym typeface="Cambria"/>
              </a:rPr>
              <a:t>2:00 PM – 4:00 PM</a:t>
            </a:r>
            <a:endParaRPr dirty="0">
              <a:latin typeface="Calibri" panose="020F0502020204030204" pitchFamily="34" charset="0"/>
            </a:endParaRPr>
          </a:p>
          <a:p>
            <a:pPr marL="0" marR="0" lvl="0" indent="0" algn="ctr" rtl="0">
              <a:spcBef>
                <a:spcPts val="0"/>
              </a:spcBef>
              <a:spcAft>
                <a:spcPts val="0"/>
              </a:spcAft>
              <a:buNone/>
            </a:pPr>
            <a:r>
              <a:rPr lang="en-US" sz="1800" b="0" i="0" u="none" strike="noStrike" cap="none" dirty="0">
                <a:solidFill>
                  <a:schemeClr val="dk1"/>
                </a:solidFill>
                <a:latin typeface="Calibri" panose="020F0502020204030204" pitchFamily="34" charset="0"/>
                <a:ea typeface="Cambria"/>
                <a:cs typeface="Cambria"/>
                <a:sym typeface="Cambria"/>
              </a:rPr>
              <a:t>Charles A. Jones Career and Education Center</a:t>
            </a:r>
            <a:endParaRPr dirty="0">
              <a:latin typeface="Calibri" panose="020F0502020204030204" pitchFamily="34" charset="0"/>
            </a:endParaRPr>
          </a:p>
        </p:txBody>
      </p:sp>
      <p:pic>
        <p:nvPicPr>
          <p:cNvPr id="10" name="Shape 94"/>
          <p:cNvPicPr preferRelativeResize="0"/>
          <p:nvPr/>
        </p:nvPicPr>
        <p:blipFill>
          <a:blip r:embed="rId3">
            <a:alphaModFix/>
          </a:blip>
          <a:stretch>
            <a:fillRect/>
          </a:stretch>
        </p:blipFill>
        <p:spPr>
          <a:xfrm>
            <a:off x="712700" y="5995117"/>
            <a:ext cx="1565552" cy="664027"/>
          </a:xfrm>
          <a:prstGeom prst="rect">
            <a:avLst/>
          </a:prstGeom>
          <a:noFill/>
          <a:ln>
            <a:noFill/>
          </a:ln>
        </p:spPr>
      </p:pic>
      <p:pic>
        <p:nvPicPr>
          <p:cNvPr id="11" name="Shape 95"/>
          <p:cNvPicPr preferRelativeResize="0"/>
          <p:nvPr/>
        </p:nvPicPr>
        <p:blipFill>
          <a:blip r:embed="rId4">
            <a:alphaModFix/>
          </a:blip>
          <a:stretch>
            <a:fillRect/>
          </a:stretch>
        </p:blipFill>
        <p:spPr>
          <a:xfrm>
            <a:off x="2590919" y="6149011"/>
            <a:ext cx="1523881" cy="356237"/>
          </a:xfrm>
          <a:prstGeom prst="rect">
            <a:avLst/>
          </a:prstGeom>
          <a:noFill/>
          <a:ln>
            <a:noFill/>
          </a:ln>
        </p:spPr>
      </p:pic>
      <p:pic>
        <p:nvPicPr>
          <p:cNvPr id="12" name="Shape 89"/>
          <p:cNvPicPr preferRelativeResize="0"/>
          <p:nvPr/>
        </p:nvPicPr>
        <p:blipFill rotWithShape="1">
          <a:blip r:embed="rId5">
            <a:alphaModFix/>
          </a:blip>
          <a:srcRect/>
          <a:stretch/>
        </p:blipFill>
        <p:spPr>
          <a:xfrm>
            <a:off x="6452352" y="6118728"/>
            <a:ext cx="1300998" cy="416804"/>
          </a:xfrm>
          <a:prstGeom prst="rect">
            <a:avLst/>
          </a:prstGeom>
          <a:noFill/>
          <a:ln>
            <a:noFill/>
          </a:ln>
        </p:spPr>
      </p:pic>
      <p:pic>
        <p:nvPicPr>
          <p:cNvPr id="9" name="Shape 92"/>
          <p:cNvPicPr preferRelativeResize="0"/>
          <p:nvPr/>
        </p:nvPicPr>
        <p:blipFill rotWithShape="1">
          <a:blip r:embed="rId6">
            <a:alphaModFix/>
          </a:blip>
          <a:srcRect/>
          <a:stretch/>
        </p:blipFill>
        <p:spPr>
          <a:xfrm>
            <a:off x="1799045" y="762000"/>
            <a:ext cx="4972224" cy="1812694"/>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358" y="6019696"/>
            <a:ext cx="614866" cy="61486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Rectangle 13"/>
          <p:cNvSpPr/>
          <p:nvPr/>
        </p:nvSpPr>
        <p:spPr>
          <a:xfrm>
            <a:off x="1371600" y="4073670"/>
            <a:ext cx="6179127" cy="1815882"/>
          </a:xfrm>
          <a:prstGeom prst="rect">
            <a:avLst/>
          </a:prstGeom>
        </p:spPr>
        <p:txBody>
          <a:bodyPr wrap="square">
            <a:spAutoFit/>
          </a:bodyPr>
          <a:lstStyle/>
          <a:p>
            <a:pPr algn="ctr"/>
            <a:r>
              <a:rPr lang="en-US" sz="2400" b="1" dirty="0">
                <a:latin typeface="Calibri" panose="020F0502020204030204" pitchFamily="34" charset="0"/>
              </a:rPr>
              <a:t>Sacramento Promise Zone Director </a:t>
            </a:r>
            <a:endParaRPr lang="en-US" sz="2400" b="1" dirty="0" smtClean="0">
              <a:latin typeface="Calibri" panose="020F0502020204030204" pitchFamily="34" charset="0"/>
            </a:endParaRPr>
          </a:p>
          <a:p>
            <a:pPr algn="ctr"/>
            <a:r>
              <a:rPr lang="en-US" sz="2400" b="1" dirty="0" smtClean="0">
                <a:latin typeface="Calibri" panose="020F0502020204030204" pitchFamily="34" charset="0"/>
              </a:rPr>
              <a:t>Tyrone </a:t>
            </a:r>
            <a:r>
              <a:rPr lang="en-US" sz="2400" b="1" dirty="0">
                <a:latin typeface="Calibri" panose="020F0502020204030204" pitchFamily="34" charset="0"/>
              </a:rPr>
              <a:t>Roderick Williams</a:t>
            </a:r>
            <a:r>
              <a:rPr lang="en-US" sz="2400" dirty="0">
                <a:latin typeface="Calibri" panose="020F0502020204030204" pitchFamily="34" charset="0"/>
              </a:rPr>
              <a:t> </a:t>
            </a:r>
            <a:r>
              <a:rPr lang="en-US" sz="2400" b="1" dirty="0">
                <a:latin typeface="Calibri" panose="020F0502020204030204" pitchFamily="34" charset="0"/>
              </a:rPr>
              <a:t>Appointed to State's Disadvantaged Communities Advisory Group </a:t>
            </a:r>
          </a:p>
          <a:p>
            <a:r>
              <a:rPr lang="en-US" sz="2000" dirty="0"/>
              <a:t/>
            </a:r>
            <a:br>
              <a:rPr lang="en-US" sz="2000" dirty="0"/>
            </a:br>
            <a:endParaRPr lang="en-US" sz="20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418" y="2070832"/>
            <a:ext cx="1821512" cy="17790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312" y="2070832"/>
            <a:ext cx="2035774" cy="1779010"/>
          </a:xfrm>
          <a:prstGeom prst="rect">
            <a:avLst/>
          </a:prstGeom>
        </p:spPr>
      </p:pic>
      <p:sp>
        <p:nvSpPr>
          <p:cNvPr id="16" name="Shape 138"/>
          <p:cNvSpPr txBox="1"/>
          <p:nvPr/>
        </p:nvSpPr>
        <p:spPr>
          <a:xfrm>
            <a:off x="456110" y="255616"/>
            <a:ext cx="4335848"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State</a:t>
            </a:r>
            <a:endParaRPr sz="3600" b="1" dirty="0">
              <a:solidFill>
                <a:srgbClr val="218441"/>
              </a:solidFill>
              <a:latin typeface="Calibri" panose="020F0502020204030204" pitchFamily="34" charset="0"/>
              <a:ea typeface="Cambria"/>
              <a:cs typeface="Cambria"/>
              <a:sym typeface="Cambria"/>
            </a:endParaRPr>
          </a:p>
        </p:txBody>
      </p:sp>
    </p:spTree>
    <p:extLst>
      <p:ext uri="{BB962C8B-B14F-4D97-AF65-F5344CB8AC3E}">
        <p14:creationId xmlns:p14="http://schemas.microsoft.com/office/powerpoint/2010/main" val="3119227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3" name="Content Placeholder 3"/>
          <p:cNvGraphicFramePr>
            <a:graphicFrameLocks/>
          </p:cNvGraphicFramePr>
          <p:nvPr>
            <p:extLst>
              <p:ext uri="{D42A27DB-BD31-4B8C-83A1-F6EECF244321}">
                <p14:modId xmlns:p14="http://schemas.microsoft.com/office/powerpoint/2010/main" val="181775320"/>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700" dirty="0" err="1" smtClean="0">
                          <a:solidFill>
                            <a:schemeClr val="tx1"/>
                          </a:solidFill>
                          <a:latin typeface="Calibri" panose="020F0502020204030204" pitchFamily="34" charset="0"/>
                        </a:rPr>
                        <a:t>Elica</a:t>
                      </a:r>
                      <a:r>
                        <a:rPr lang="en-US" sz="1700" dirty="0" smtClean="0">
                          <a:solidFill>
                            <a:schemeClr val="tx1"/>
                          </a:solidFill>
                          <a:latin typeface="Calibri" panose="020F0502020204030204" pitchFamily="34" charset="0"/>
                        </a:rPr>
                        <a:t> Health</a:t>
                      </a:r>
                      <a:r>
                        <a:rPr lang="en-US" sz="1700" baseline="0" dirty="0" smtClean="0">
                          <a:solidFill>
                            <a:schemeClr val="tx1"/>
                          </a:solidFill>
                          <a:latin typeface="Calibri" panose="020F0502020204030204" pitchFamily="34" charset="0"/>
                        </a:rPr>
                        <a:t> Centers</a:t>
                      </a:r>
                      <a:endParaRPr lang="en-US" sz="17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Samuel Merritt University</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Kaiser Permanente</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Promise Zone Health</a:t>
                      </a:r>
                      <a:r>
                        <a:rPr lang="en-US" sz="1700" b="1" baseline="0" dirty="0" smtClean="0">
                          <a:latin typeface="Calibri" panose="020F0502020204030204" pitchFamily="34" charset="0"/>
                        </a:rPr>
                        <a:t> Fair</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028" y="2114062"/>
            <a:ext cx="3267481" cy="11496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752" y="4685195"/>
            <a:ext cx="3564324" cy="722835"/>
          </a:xfrm>
          <a:prstGeom prst="rect">
            <a:avLst/>
          </a:prstGeom>
        </p:spPr>
      </p:pic>
      <p:sp>
        <p:nvSpPr>
          <p:cNvPr id="17" name="Shape 138"/>
          <p:cNvSpPr txBox="1"/>
          <p:nvPr/>
        </p:nvSpPr>
        <p:spPr>
          <a:xfrm>
            <a:off x="456109" y="255616"/>
            <a:ext cx="6260279"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Health &amp; Nutrition</a:t>
            </a:r>
            <a:endParaRPr sz="3600" b="1" dirty="0">
              <a:solidFill>
                <a:srgbClr val="21844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945" y="2004352"/>
            <a:ext cx="3030550" cy="13900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827" y="3972182"/>
            <a:ext cx="2557882" cy="1905237"/>
          </a:xfrm>
          <a:prstGeom prst="rect">
            <a:avLst/>
          </a:prstGeom>
        </p:spPr>
      </p:pic>
    </p:spTree>
    <p:extLst>
      <p:ext uri="{BB962C8B-B14F-4D97-AF65-F5344CB8AC3E}">
        <p14:creationId xmlns:p14="http://schemas.microsoft.com/office/powerpoint/2010/main" val="2880126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0" name="Content Placeholder 3"/>
          <p:cNvGraphicFramePr>
            <a:graphicFrameLocks/>
          </p:cNvGraphicFramePr>
          <p:nvPr>
            <p:extLst>
              <p:ext uri="{D42A27DB-BD31-4B8C-83A1-F6EECF244321}">
                <p14:modId xmlns:p14="http://schemas.microsoft.com/office/powerpoint/2010/main" val="2259224546"/>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Jobs</a:t>
                      </a:r>
                      <a:r>
                        <a:rPr lang="en-US" sz="1800" baseline="0" dirty="0" smtClean="0">
                          <a:solidFill>
                            <a:schemeClr val="tx1"/>
                          </a:solidFill>
                          <a:latin typeface="Calibri" panose="020F0502020204030204" pitchFamily="34" charset="0"/>
                        </a:rPr>
                        <a:t> Plus</a:t>
                      </a:r>
                      <a:endParaRPr lang="en-US" sz="18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Greater</a:t>
                      </a:r>
                      <a:r>
                        <a:rPr lang="en-US" sz="1700" baseline="0" dirty="0" smtClean="0">
                          <a:solidFill>
                            <a:schemeClr val="tx1"/>
                          </a:solidFill>
                          <a:latin typeface="Calibri" panose="020F0502020204030204" pitchFamily="34" charset="0"/>
                        </a:rPr>
                        <a:t> Sacramento Urban League</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Sacramento</a:t>
                      </a:r>
                      <a:r>
                        <a:rPr lang="en-US" sz="1700" b="1" baseline="0" dirty="0" smtClean="0">
                          <a:latin typeface="Calibri" panose="020F0502020204030204" pitchFamily="34" charset="0"/>
                        </a:rPr>
                        <a:t> Employment &amp; Training Agency</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Sacramento</a:t>
                      </a:r>
                      <a:r>
                        <a:rPr lang="en-US" sz="1700" b="1" baseline="0" dirty="0" smtClean="0">
                          <a:latin typeface="Calibri" panose="020F0502020204030204" pitchFamily="34" charset="0"/>
                        </a:rPr>
                        <a:t> Regional Conservation Corps</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34" y="2092718"/>
            <a:ext cx="2828572" cy="120952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387" y="2279375"/>
            <a:ext cx="3720377" cy="61269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934" y="3850641"/>
            <a:ext cx="2748672" cy="241779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387" y="4325112"/>
            <a:ext cx="3715409" cy="1161288"/>
          </a:xfrm>
          <a:prstGeom prst="rect">
            <a:avLst/>
          </a:prstGeom>
        </p:spPr>
      </p:pic>
      <p:sp>
        <p:nvSpPr>
          <p:cNvPr id="16"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Job Training &amp; Placement</a:t>
            </a:r>
            <a:endParaRPr sz="3600" b="1" dirty="0">
              <a:solidFill>
                <a:srgbClr val="218441"/>
              </a:solidFill>
              <a:latin typeface="Calibri" panose="020F0502020204030204" pitchFamily="34" charset="0"/>
              <a:ea typeface="Cambria"/>
              <a:cs typeface="Cambria"/>
              <a:sym typeface="Cambria"/>
            </a:endParaRPr>
          </a:p>
        </p:txBody>
      </p:sp>
    </p:spTree>
    <p:extLst>
      <p:ext uri="{BB962C8B-B14F-4D97-AF65-F5344CB8AC3E}">
        <p14:creationId xmlns:p14="http://schemas.microsoft.com/office/powerpoint/2010/main" val="1791360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3883548568"/>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GRID Alternatives</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latin typeface="Calibri" panose="020F0502020204030204" pitchFamily="34" charset="0"/>
                        </a:rPr>
                        <a:t>Business</a:t>
                      </a:r>
                      <a:r>
                        <a:rPr lang="en-US" sz="1700" baseline="0" dirty="0" smtClean="0">
                          <a:solidFill>
                            <a:schemeClr val="tx1"/>
                          </a:solidFill>
                          <a:latin typeface="Calibri" panose="020F0502020204030204" pitchFamily="34" charset="0"/>
                        </a:rPr>
                        <a:t> Walk</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800" b="1" dirty="0" smtClean="0">
                          <a:latin typeface="Calibri" panose="020F0502020204030204" pitchFamily="34" charset="0"/>
                        </a:rPr>
                        <a:t>Thousand</a:t>
                      </a:r>
                      <a:r>
                        <a:rPr lang="en-US" sz="1800" b="1" baseline="0" dirty="0" smtClean="0">
                          <a:latin typeface="Calibri" panose="020F0502020204030204" pitchFamily="34" charset="0"/>
                        </a:rPr>
                        <a:t> Strong</a:t>
                      </a:r>
                      <a:endParaRPr lang="en-US" sz="18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00" b="1" i="0" u="none" strike="noStrike" cap="none" dirty="0" smtClean="0">
                          <a:solidFill>
                            <a:schemeClr val="dk1"/>
                          </a:solidFill>
                          <a:effectLst/>
                          <a:latin typeface="Calibri" panose="020F0502020204030204" pitchFamily="34" charset="0"/>
                          <a:ea typeface="+mn-ea"/>
                          <a:cs typeface="+mn-cs"/>
                          <a:sym typeface="Arial"/>
                        </a:rPr>
                        <a:t>California</a:t>
                      </a:r>
                      <a:r>
                        <a:rPr lang="en-US" sz="1600" b="1" i="0" u="none" strike="noStrike" cap="none" baseline="0" dirty="0" smtClean="0">
                          <a:solidFill>
                            <a:schemeClr val="dk1"/>
                          </a:solidFill>
                          <a:effectLst/>
                          <a:latin typeface="Calibri" panose="020F0502020204030204" pitchFamily="34" charset="0"/>
                          <a:ea typeface="+mn-ea"/>
                          <a:cs typeface="+mn-cs"/>
                          <a:sym typeface="Arial"/>
                        </a:rPr>
                        <a:t> </a:t>
                      </a:r>
                      <a:r>
                        <a:rPr lang="en-US" sz="1600" b="1" i="0" u="none" strike="noStrike" cap="none" dirty="0" smtClean="0">
                          <a:solidFill>
                            <a:schemeClr val="dk1"/>
                          </a:solidFill>
                          <a:effectLst/>
                          <a:latin typeface="Calibri" panose="020F0502020204030204" pitchFamily="34" charset="0"/>
                          <a:ea typeface="+mn-ea"/>
                          <a:cs typeface="+mn-cs"/>
                          <a:sym typeface="Arial"/>
                        </a:rPr>
                        <a:t>Capital Financial Development Corporation</a:t>
                      </a:r>
                      <a:endParaRPr lang="en-US" sz="18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239" y="3977181"/>
            <a:ext cx="1900238" cy="190023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01" y="4631483"/>
            <a:ext cx="3029884" cy="591634"/>
          </a:xfrm>
          <a:prstGeom prst="rect">
            <a:avLst/>
          </a:prstGeom>
        </p:spPr>
      </p:pic>
      <p:sp>
        <p:nvSpPr>
          <p:cNvPr id="14"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Job Training &amp; Placement</a:t>
            </a:r>
            <a:endParaRPr sz="3600" b="1" dirty="0">
              <a:solidFill>
                <a:srgbClr val="218441"/>
              </a:solidFill>
              <a:latin typeface="Calibri" panose="020F0502020204030204" pitchFamily="34" charset="0"/>
              <a:ea typeface="Cambria"/>
              <a:cs typeface="Cambria"/>
              <a:sym typeface="Cambri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45" y="1825466"/>
            <a:ext cx="3476625" cy="13144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243" y="1466850"/>
            <a:ext cx="2616199" cy="19621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3043222451"/>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700" dirty="0" smtClean="0">
                          <a:solidFill>
                            <a:schemeClr val="tx1"/>
                          </a:solidFill>
                          <a:latin typeface="Calibri" panose="020F0502020204030204" pitchFamily="34" charset="0"/>
                        </a:rPr>
                        <a:t>Twin Rivers Redevelopment</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Wide</a:t>
                      </a:r>
                      <a:r>
                        <a:rPr lang="en-US" sz="1700" baseline="0" dirty="0" smtClean="0">
                          <a:solidFill>
                            <a:schemeClr val="tx1"/>
                          </a:solidFill>
                          <a:latin typeface="Calibri" panose="020F0502020204030204" pitchFamily="34" charset="0"/>
                        </a:rPr>
                        <a:t> Open Walls</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Wellness Through the Arts</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i="0" u="none" strike="noStrike" cap="none" dirty="0" smtClean="0">
                          <a:solidFill>
                            <a:schemeClr val="dk1"/>
                          </a:solidFill>
                          <a:effectLst/>
                          <a:latin typeface="Calibri" panose="020F0502020204030204" pitchFamily="34" charset="0"/>
                          <a:ea typeface="+mn-ea"/>
                          <a:cs typeface="+mn-cs"/>
                          <a:sym typeface="Arial"/>
                        </a:rPr>
                        <a:t>Block</a:t>
                      </a:r>
                      <a:r>
                        <a:rPr lang="en-US" sz="1700" b="1" i="0" u="none" strike="noStrike" cap="none" baseline="0" dirty="0" smtClean="0">
                          <a:solidFill>
                            <a:schemeClr val="dk1"/>
                          </a:solidFill>
                          <a:effectLst/>
                          <a:latin typeface="Calibri" panose="020F0502020204030204" pitchFamily="34" charset="0"/>
                          <a:ea typeface="+mn-ea"/>
                          <a:cs typeface="+mn-cs"/>
                          <a:sym typeface="Arial"/>
                        </a:rPr>
                        <a:t> by Block 2.0</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398" y="2102266"/>
            <a:ext cx="3485655" cy="8802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64" y="1785183"/>
            <a:ext cx="3344426" cy="164381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032" y="4392538"/>
            <a:ext cx="3376386" cy="109386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5" y="4100715"/>
            <a:ext cx="2143972" cy="1524255"/>
          </a:xfrm>
          <a:prstGeom prst="rect">
            <a:avLst/>
          </a:prstGeom>
        </p:spPr>
      </p:pic>
      <p:sp>
        <p:nvSpPr>
          <p:cNvPr id="16"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Community Revitalization</a:t>
            </a:r>
            <a:endParaRPr sz="3600" b="1" dirty="0">
              <a:solidFill>
                <a:srgbClr val="218441"/>
              </a:solidFill>
              <a:latin typeface="Calibri" panose="020F0502020204030204" pitchFamily="34" charset="0"/>
              <a:ea typeface="Cambria"/>
              <a:cs typeface="Cambria"/>
              <a:sym typeface="Cambria"/>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2677" y="4100716"/>
            <a:ext cx="1700725" cy="1524255"/>
          </a:xfrm>
          <a:prstGeom prst="rect">
            <a:avLst/>
          </a:prstGeom>
        </p:spPr>
      </p:pic>
    </p:spTree>
    <p:extLst>
      <p:ext uri="{BB962C8B-B14F-4D97-AF65-F5344CB8AC3E}">
        <p14:creationId xmlns:p14="http://schemas.microsoft.com/office/powerpoint/2010/main" val="1490640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2385730204"/>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Safe</a:t>
                      </a:r>
                      <a:r>
                        <a:rPr lang="en-US" sz="1800" baseline="0" dirty="0" smtClean="0">
                          <a:solidFill>
                            <a:schemeClr val="tx1"/>
                          </a:solidFill>
                          <a:latin typeface="Calibri" panose="020F0502020204030204" pitchFamily="34" charset="0"/>
                        </a:rPr>
                        <a:t> Routes to School Program</a:t>
                      </a:r>
                      <a:endParaRPr lang="en-US" sz="18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latin typeface="Calibri" panose="020F0502020204030204" pitchFamily="34" charset="0"/>
                        </a:rPr>
                        <a:t>The Youth &amp; Family Collective</a:t>
                      </a:r>
                      <a:endParaRPr lang="en-US" sz="18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800" b="1" dirty="0" smtClean="0">
                          <a:latin typeface="Calibri" panose="020F0502020204030204" pitchFamily="34" charset="0"/>
                        </a:rPr>
                        <a:t>Launch</a:t>
                      </a:r>
                      <a:r>
                        <a:rPr lang="en-US" sz="1800" b="1" baseline="0" dirty="0" smtClean="0">
                          <a:latin typeface="Calibri" panose="020F0502020204030204" pitchFamily="34" charset="0"/>
                        </a:rPr>
                        <a:t> of Dept. of Youth, Parks, &amp; Community Enrichment</a:t>
                      </a:r>
                      <a:endParaRPr lang="en-US" sz="18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dirty="0" smtClean="0">
                          <a:latin typeface="Calibri" panose="020F0502020204030204" pitchFamily="34" charset="0"/>
                        </a:rPr>
                        <a:t>Voter’s Choice Act</a:t>
                      </a:r>
                      <a:endParaRPr lang="en-US" sz="18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0"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Community Revitalization</a:t>
            </a:r>
            <a:endParaRPr sz="3600" b="1" dirty="0">
              <a:solidFill>
                <a:srgbClr val="218441"/>
              </a:solidFill>
              <a:latin typeface="Calibri" panose="020F0502020204030204" pitchFamily="34" charset="0"/>
              <a:ea typeface="Cambria"/>
              <a:cs typeface="Cambria"/>
              <a:sym typeface="Cambri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614" y="1442583"/>
            <a:ext cx="2504619" cy="20997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49" y="1442583"/>
            <a:ext cx="1582548" cy="4369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342" y="4390241"/>
            <a:ext cx="2847161" cy="109615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640" y="1765356"/>
            <a:ext cx="2144389" cy="163103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3533" y="4392491"/>
            <a:ext cx="3284601" cy="956047"/>
          </a:xfrm>
          <a:prstGeom prst="rect">
            <a:avLst/>
          </a:prstGeom>
        </p:spPr>
      </p:pic>
    </p:spTree>
    <p:extLst>
      <p:ext uri="{BB962C8B-B14F-4D97-AF65-F5344CB8AC3E}">
        <p14:creationId xmlns:p14="http://schemas.microsoft.com/office/powerpoint/2010/main" val="1481338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1812578595"/>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600" dirty="0" smtClean="0">
                          <a:solidFill>
                            <a:schemeClr val="tx1"/>
                          </a:solidFill>
                          <a:latin typeface="Calibri" panose="020F0502020204030204" pitchFamily="34" charset="0"/>
                        </a:rPr>
                        <a:t>Sacramento State University</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latin typeface="Calibri" panose="020F0502020204030204" pitchFamily="34" charset="0"/>
                        </a:rPr>
                        <a:t>University</a:t>
                      </a:r>
                      <a:r>
                        <a:rPr lang="en-US" sz="1600" baseline="0" dirty="0" smtClean="0">
                          <a:solidFill>
                            <a:schemeClr val="tx1"/>
                          </a:solidFill>
                          <a:latin typeface="Calibri" panose="020F0502020204030204" pitchFamily="34" charset="0"/>
                        </a:rPr>
                        <a:t> of California, Davis</a:t>
                      </a:r>
                      <a:endParaRPr lang="en-US" sz="16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600" b="1" dirty="0" smtClean="0">
                          <a:latin typeface="Calibri" panose="020F0502020204030204" pitchFamily="34" charset="0"/>
                        </a:rPr>
                        <a:t>Sacramento City College</a:t>
                      </a:r>
                      <a:endParaRPr lang="en-US" sz="16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i="0" u="none" strike="noStrike" cap="none" dirty="0" smtClean="0">
                          <a:solidFill>
                            <a:schemeClr val="dk1"/>
                          </a:solidFill>
                          <a:effectLst/>
                          <a:latin typeface="Calibri" panose="020F0502020204030204" pitchFamily="34" charset="0"/>
                          <a:ea typeface="+mn-ea"/>
                          <a:cs typeface="+mn-cs"/>
                          <a:sym typeface="Arial"/>
                        </a:rPr>
                        <a:t>Sacramento County Early Learning Roadmap</a:t>
                      </a:r>
                      <a:endParaRPr lang="en-US" sz="14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773" y="1470156"/>
            <a:ext cx="1827659" cy="178674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450" y="1694106"/>
            <a:ext cx="2849457" cy="133884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028" y="4121150"/>
            <a:ext cx="1557147" cy="1557147"/>
          </a:xfrm>
          <a:prstGeom prst="rect">
            <a:avLst/>
          </a:prstGeom>
        </p:spPr>
      </p:pic>
      <p:sp>
        <p:nvSpPr>
          <p:cNvPr id="17"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Education</a:t>
            </a:r>
            <a:endParaRPr sz="3600" b="1" dirty="0">
              <a:solidFill>
                <a:srgbClr val="21844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7993" y="3889779"/>
            <a:ext cx="1570170" cy="2019891"/>
          </a:xfrm>
          <a:prstGeom prst="rect">
            <a:avLst/>
          </a:prstGeom>
        </p:spPr>
      </p:pic>
    </p:spTree>
    <p:extLst>
      <p:ext uri="{BB962C8B-B14F-4D97-AF65-F5344CB8AC3E}">
        <p14:creationId xmlns:p14="http://schemas.microsoft.com/office/powerpoint/2010/main" val="1987575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590" y="1634592"/>
            <a:ext cx="1794407" cy="1794407"/>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591" y="2019468"/>
            <a:ext cx="2702708" cy="102465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91" y="4481309"/>
            <a:ext cx="3279603" cy="721925"/>
          </a:xfrm>
          <a:prstGeom prst="rect">
            <a:avLst/>
          </a:prstGeom>
        </p:spPr>
      </p:pic>
      <p:sp>
        <p:nvSpPr>
          <p:cNvPr id="16"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Education</a:t>
            </a:r>
            <a:endParaRPr sz="3600" b="1" dirty="0">
              <a:solidFill>
                <a:srgbClr val="218441"/>
              </a:solidFill>
              <a:latin typeface="Calibri" panose="020F0502020204030204" pitchFamily="34" charset="0"/>
              <a:ea typeface="Cambria"/>
              <a:cs typeface="Cambria"/>
              <a:sym typeface="Cambria"/>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607" y="3960019"/>
            <a:ext cx="2352675" cy="1764506"/>
          </a:xfrm>
          <a:prstGeom prst="rect">
            <a:avLst/>
          </a:prstGeom>
        </p:spPr>
      </p:pic>
      <p:graphicFrame>
        <p:nvGraphicFramePr>
          <p:cNvPr id="15" name="Content Placeholder 3"/>
          <p:cNvGraphicFramePr>
            <a:graphicFrameLocks/>
          </p:cNvGraphicFramePr>
          <p:nvPr>
            <p:extLst>
              <p:ext uri="{D42A27DB-BD31-4B8C-83A1-F6EECF244321}">
                <p14:modId xmlns:p14="http://schemas.microsoft.com/office/powerpoint/2010/main" val="245929400"/>
              </p:ext>
            </p:extLst>
          </p:nvPr>
        </p:nvGraphicFramePr>
        <p:xfrm>
          <a:off x="803991" y="1467839"/>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SCUSD</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chemeClr val="tx1"/>
                          </a:solidFill>
                          <a:latin typeface="Calibri" panose="020F0502020204030204" pitchFamily="34" charset="0"/>
                        </a:rPr>
                        <a:t>TRUSD</a:t>
                      </a:r>
                      <a:endParaRPr lang="en-US" sz="18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600" b="1" dirty="0" smtClean="0">
                          <a:latin typeface="Calibri" panose="020F0502020204030204" pitchFamily="34" charset="0"/>
                        </a:rPr>
                        <a:t>Sacramento</a:t>
                      </a:r>
                      <a:r>
                        <a:rPr lang="en-US" sz="1600" b="1" baseline="0" dirty="0" smtClean="0">
                          <a:latin typeface="Calibri" panose="020F0502020204030204" pitchFamily="34" charset="0"/>
                        </a:rPr>
                        <a:t> Municipal Utility District</a:t>
                      </a:r>
                      <a:endParaRPr lang="en-US" sz="16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400" b="1" dirty="0" smtClean="0">
                          <a:latin typeface="Calibri" panose="020F0502020204030204" pitchFamily="34" charset="0"/>
                        </a:rPr>
                        <a:t>Y-PLAN Sacramento Healthy Cities Initiative</a:t>
                      </a:r>
                      <a:endParaRPr lang="en-US" sz="14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4519" y="5486400"/>
            <a:ext cx="1485900" cy="48869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419" y="5486400"/>
            <a:ext cx="1704975" cy="473604"/>
          </a:xfrm>
          <a:prstGeom prst="rect">
            <a:avLst/>
          </a:prstGeom>
        </p:spPr>
      </p:pic>
    </p:spTree>
    <p:extLst>
      <p:ext uri="{BB962C8B-B14F-4D97-AF65-F5344CB8AC3E}">
        <p14:creationId xmlns:p14="http://schemas.microsoft.com/office/powerpoint/2010/main" val="2752657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2963787936"/>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National Society of Black Engineers</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latin typeface="Calibri" panose="020F0502020204030204" pitchFamily="34" charset="0"/>
                        </a:rPr>
                        <a:t>Summer</a:t>
                      </a:r>
                      <a:r>
                        <a:rPr lang="en-US" sz="1600" baseline="0" dirty="0" smtClean="0">
                          <a:solidFill>
                            <a:schemeClr val="tx1"/>
                          </a:solidFill>
                          <a:latin typeface="Calibri" panose="020F0502020204030204" pitchFamily="34" charset="0"/>
                        </a:rPr>
                        <a:t> Engineering Experience for Kids (SEEK)</a:t>
                      </a:r>
                      <a:endParaRPr lang="en-US" sz="16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Mars Rover Project</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b="1" i="0" u="none" strike="noStrike" cap="none" dirty="0" smtClean="0">
                          <a:solidFill>
                            <a:schemeClr val="dk1"/>
                          </a:solidFill>
                          <a:effectLst/>
                          <a:latin typeface="Calibri" panose="020F0502020204030204" pitchFamily="34" charset="0"/>
                          <a:ea typeface="+mn-ea"/>
                          <a:cs typeface="+mn-cs"/>
                          <a:sym typeface="Arial"/>
                        </a:rPr>
                        <a:t>Square Root Academy</a:t>
                      </a:r>
                      <a:endParaRPr lang="en-US" sz="18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644" y="1323660"/>
            <a:ext cx="2202382" cy="22023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575" y="1539293"/>
            <a:ext cx="2653664" cy="17711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358" y="4481721"/>
            <a:ext cx="3245139" cy="1157079"/>
          </a:xfrm>
          <a:prstGeom prst="rect">
            <a:avLst/>
          </a:prstGeom>
        </p:spPr>
      </p:pic>
      <p:sp>
        <p:nvSpPr>
          <p:cNvPr id="14"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STEM</a:t>
            </a:r>
            <a:endParaRPr sz="3600" b="1" dirty="0">
              <a:solidFill>
                <a:srgbClr val="21844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69" y="3981944"/>
            <a:ext cx="3217333" cy="1809750"/>
          </a:xfrm>
          <a:prstGeom prst="rect">
            <a:avLst/>
          </a:prstGeom>
        </p:spPr>
      </p:pic>
    </p:spTree>
    <p:extLst>
      <p:ext uri="{BB962C8B-B14F-4D97-AF65-F5344CB8AC3E}">
        <p14:creationId xmlns:p14="http://schemas.microsoft.com/office/powerpoint/2010/main" val="381308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8"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2" name="Content Placeholder 3"/>
          <p:cNvGraphicFramePr>
            <a:graphicFrameLocks/>
          </p:cNvGraphicFramePr>
          <p:nvPr>
            <p:extLst>
              <p:ext uri="{D42A27DB-BD31-4B8C-83A1-F6EECF244321}">
                <p14:modId xmlns:p14="http://schemas.microsoft.com/office/powerpoint/2010/main" val="2491063301"/>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800" dirty="0" smtClean="0">
                          <a:solidFill>
                            <a:schemeClr val="tx1"/>
                          </a:solidFill>
                          <a:latin typeface="Calibri" panose="020F0502020204030204" pitchFamily="34" charset="0"/>
                        </a:rPr>
                        <a:t>Performance</a:t>
                      </a:r>
                      <a:r>
                        <a:rPr lang="en-US" sz="1800" baseline="0" dirty="0" smtClean="0">
                          <a:solidFill>
                            <a:schemeClr val="tx1"/>
                          </a:solidFill>
                          <a:latin typeface="Calibri" panose="020F0502020204030204" pitchFamily="34" charset="0"/>
                        </a:rPr>
                        <a:t> Partnership Pilot</a:t>
                      </a:r>
                      <a:endParaRPr lang="en-US" sz="18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Energy</a:t>
                      </a:r>
                      <a:r>
                        <a:rPr lang="en-US" sz="1700" baseline="0" dirty="0" smtClean="0">
                          <a:solidFill>
                            <a:schemeClr val="tx1"/>
                          </a:solidFill>
                          <a:latin typeface="Calibri" panose="020F0502020204030204" pitchFamily="34" charset="0"/>
                        </a:rPr>
                        <a:t> Audit &amp; Replacement Program</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Zero Emission Vehicles</a:t>
                      </a:r>
                      <a:r>
                        <a:rPr lang="en-US" sz="1700" b="1" baseline="0" dirty="0" smtClean="0">
                          <a:latin typeface="Calibri" panose="020F0502020204030204" pitchFamily="34" charset="0"/>
                        </a:rPr>
                        <a:t> Pilot Program</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Car</a:t>
                      </a:r>
                      <a:r>
                        <a:rPr lang="en-US" sz="1700" b="1" baseline="0" dirty="0" smtClean="0">
                          <a:latin typeface="Calibri" panose="020F0502020204030204" pitchFamily="34" charset="0"/>
                        </a:rPr>
                        <a:t> Share Program</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4" name="Shape 138"/>
          <p:cNvSpPr txBox="1"/>
          <p:nvPr/>
        </p:nvSpPr>
        <p:spPr>
          <a:xfrm>
            <a:off x="456109" y="255616"/>
            <a:ext cx="7619742"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New Initiatives</a:t>
            </a:r>
            <a:endParaRPr sz="3600" b="1" dirty="0">
              <a:solidFill>
                <a:srgbClr val="218441"/>
              </a:solidFill>
              <a:latin typeface="Calibri" panose="020F0502020204030204" pitchFamily="34" charset="0"/>
              <a:ea typeface="Cambria"/>
              <a:cs typeface="Cambria"/>
              <a:sym typeface="Cambri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68" y="4222720"/>
            <a:ext cx="2729218" cy="147163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901" y="2107845"/>
            <a:ext cx="3116079" cy="820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8237" y="2169681"/>
            <a:ext cx="3444326" cy="75818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0809" y="4086478"/>
            <a:ext cx="2459181" cy="184573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0856" y="4086478"/>
            <a:ext cx="1744124" cy="1744124"/>
          </a:xfrm>
          <a:prstGeom prst="rect">
            <a:avLst/>
          </a:prstGeom>
        </p:spPr>
      </p:pic>
    </p:spTree>
    <p:extLst>
      <p:ext uri="{BB962C8B-B14F-4D97-AF65-F5344CB8AC3E}">
        <p14:creationId xmlns:p14="http://schemas.microsoft.com/office/powerpoint/2010/main" val="2930127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Shape 91"/>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p:cNvSpPr txBox="1"/>
          <p:nvPr/>
        </p:nvSpPr>
        <p:spPr>
          <a:xfrm>
            <a:off x="485775" y="2724150"/>
            <a:ext cx="7505699" cy="707886"/>
          </a:xfrm>
          <a:prstGeom prst="rect">
            <a:avLst/>
          </a:prstGeom>
          <a:noFill/>
        </p:spPr>
        <p:txBody>
          <a:bodyPr wrap="square" rtlCol="0">
            <a:spAutoFit/>
          </a:bodyPr>
          <a:lstStyle/>
          <a:p>
            <a:pPr algn="ctr"/>
            <a:r>
              <a:rPr lang="en-US" sz="4000" dirty="0" smtClean="0">
                <a:latin typeface="Calibri" panose="020F0502020204030204" pitchFamily="34" charset="0"/>
                <a:hlinkClick r:id="rId3"/>
              </a:rPr>
              <a:t>Sacramento Promise Zone Video</a:t>
            </a:r>
            <a:endParaRPr lang="en-US" sz="4000" dirty="0">
              <a:latin typeface="Calibri" panose="020F0502020204030204" pitchFamily="34" charset="0"/>
            </a:endParaRPr>
          </a:p>
        </p:txBody>
      </p:sp>
    </p:spTree>
    <p:extLst>
      <p:ext uri="{BB962C8B-B14F-4D97-AF65-F5344CB8AC3E}">
        <p14:creationId xmlns:p14="http://schemas.microsoft.com/office/powerpoint/2010/main" val="828107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9" name="Content Placeholder 3"/>
          <p:cNvGraphicFramePr>
            <a:graphicFrameLocks/>
          </p:cNvGraphicFramePr>
          <p:nvPr>
            <p:extLst>
              <p:ext uri="{D42A27DB-BD31-4B8C-83A1-F6EECF244321}">
                <p14:modId xmlns:p14="http://schemas.microsoft.com/office/powerpoint/2010/main" val="2540744432"/>
              </p:ext>
            </p:extLst>
          </p:nvPr>
        </p:nvGraphicFramePr>
        <p:xfrm>
          <a:off x="762000" y="1447800"/>
          <a:ext cx="7239000" cy="4953000"/>
        </p:xfrm>
        <a:graphic>
          <a:graphicData uri="http://schemas.openxmlformats.org/drawingml/2006/table">
            <a:tbl>
              <a:tblPr firstRow="1" bandRow="1">
                <a:tableStyleId>{5C22544A-7EE6-4342-B048-85BDC9FD1C3A}</a:tableStyleId>
              </a:tblPr>
              <a:tblGrid>
                <a:gridCol w="3619500"/>
                <a:gridCol w="3619500"/>
              </a:tblGrid>
              <a:tr h="2476500">
                <a:tc>
                  <a:txBody>
                    <a:bodyPr/>
                    <a:lstStyle/>
                    <a:p>
                      <a:pPr algn="ctr"/>
                      <a:r>
                        <a:rPr lang="en-US" sz="1700" dirty="0" smtClean="0">
                          <a:solidFill>
                            <a:schemeClr val="tx1"/>
                          </a:solidFill>
                          <a:latin typeface="Calibri" panose="020F0502020204030204" pitchFamily="34" charset="0"/>
                        </a:rPr>
                        <a:t>Building Healthy</a:t>
                      </a:r>
                      <a:r>
                        <a:rPr lang="en-US" sz="1700" baseline="0" dirty="0" smtClean="0">
                          <a:solidFill>
                            <a:schemeClr val="tx1"/>
                          </a:solidFill>
                          <a:latin typeface="Calibri" panose="020F0502020204030204" pitchFamily="34" charset="0"/>
                        </a:rPr>
                        <a:t> Communities</a:t>
                      </a:r>
                      <a:endParaRPr lang="en-US" sz="17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Black</a:t>
                      </a:r>
                      <a:r>
                        <a:rPr lang="en-US" sz="1700" baseline="0" dirty="0" smtClean="0">
                          <a:solidFill>
                            <a:schemeClr val="tx1"/>
                          </a:solidFill>
                          <a:latin typeface="Calibri" panose="020F0502020204030204" pitchFamily="34" charset="0"/>
                        </a:rPr>
                        <a:t> Child Legacy Campaign</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76500">
                <a:tc>
                  <a:txBody>
                    <a:bodyPr/>
                    <a:lstStyle/>
                    <a:p>
                      <a:pPr algn="ctr"/>
                      <a:r>
                        <a:rPr lang="en-US" sz="1700" b="1" dirty="0" smtClean="0">
                          <a:latin typeface="Calibri" panose="020F0502020204030204" pitchFamily="34" charset="0"/>
                        </a:rPr>
                        <a:t>My</a:t>
                      </a:r>
                      <a:r>
                        <a:rPr lang="en-US" sz="1700" b="1" baseline="0" dirty="0" smtClean="0">
                          <a:latin typeface="Calibri" panose="020F0502020204030204" pitchFamily="34" charset="0"/>
                        </a:rPr>
                        <a:t> Brother’s Keeper – Action Guide</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Oak Park Promise</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10" y="1680210"/>
            <a:ext cx="2628900" cy="17335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93" y="1680210"/>
            <a:ext cx="3342782" cy="17335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009" y="4046234"/>
            <a:ext cx="2252302" cy="1743235"/>
          </a:xfrm>
          <a:prstGeom prst="rect">
            <a:avLst/>
          </a:prstGeom>
        </p:spPr>
      </p:pic>
      <p:pic>
        <p:nvPicPr>
          <p:cNvPr id="14" name="Picture 2" descr="Image result for oak park promise neighborhood"/>
          <p:cNvPicPr>
            <a:picLocks noChangeAspect="1" noChangeArrowheads="1"/>
          </p:cNvPicPr>
          <p:nvPr/>
        </p:nvPicPr>
        <p:blipFill rotWithShape="1">
          <a:blip r:embed="rId5">
            <a:extLst>
              <a:ext uri="{28A0092B-C50C-407E-A947-70E740481C1C}">
                <a14:useLocalDpi xmlns:a14="http://schemas.microsoft.com/office/drawing/2010/main" val="0"/>
              </a:ext>
            </a:extLst>
          </a:blip>
          <a:srcRect l="3801" t="8977" r="5253" b="10655"/>
          <a:stretch/>
        </p:blipFill>
        <p:spPr bwMode="auto">
          <a:xfrm>
            <a:off x="4573893" y="4046235"/>
            <a:ext cx="3515980" cy="203967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38"/>
          <p:cNvSpPr txBox="1"/>
          <p:nvPr/>
        </p:nvSpPr>
        <p:spPr>
          <a:xfrm>
            <a:off x="456109" y="255616"/>
            <a:ext cx="7838227"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200" b="1" dirty="0" smtClean="0">
                <a:solidFill>
                  <a:srgbClr val="218441"/>
                </a:solidFill>
                <a:latin typeface="Calibri" panose="020F0502020204030204" pitchFamily="34" charset="0"/>
                <a:ea typeface="Cambria"/>
                <a:cs typeface="Cambria"/>
                <a:sym typeface="Cambria"/>
              </a:rPr>
              <a:t>Highlights – Other Place-based Initiatives</a:t>
            </a:r>
            <a:endParaRPr sz="3200" b="1" dirty="0">
              <a:solidFill>
                <a:srgbClr val="218441"/>
              </a:solidFill>
              <a:latin typeface="Calibri" panose="020F0502020204030204" pitchFamily="34" charset="0"/>
              <a:ea typeface="Cambria"/>
              <a:cs typeface="Cambria"/>
              <a:sym typeface="Cambria"/>
            </a:endParaRPr>
          </a:p>
        </p:txBody>
      </p:sp>
    </p:spTree>
    <p:extLst>
      <p:ext uri="{BB962C8B-B14F-4D97-AF65-F5344CB8AC3E}">
        <p14:creationId xmlns:p14="http://schemas.microsoft.com/office/powerpoint/2010/main" val="3348881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218441"/>
                </a:solidFill>
                <a:latin typeface="Calibri" panose="020F0502020204030204" pitchFamily="34" charset="0"/>
                <a:ea typeface="Cambria"/>
                <a:cs typeface="Cambria"/>
                <a:sym typeface="Cambria"/>
              </a:rPr>
              <a:t>Sustainably Built Communities</a:t>
            </a:r>
            <a:endParaRPr sz="4000" b="1" dirty="0">
              <a:solidFill>
                <a:srgbClr val="218441"/>
              </a:solidFill>
              <a:latin typeface="Calibri" panose="020F0502020204030204" pitchFamily="34" charset="0"/>
              <a:ea typeface="Cambria"/>
              <a:cs typeface="Cambria"/>
              <a:sym typeface="Cambria"/>
            </a:endParaRPr>
          </a:p>
        </p:txBody>
      </p:sp>
      <p:sp>
        <p:nvSpPr>
          <p:cNvPr id="223" name="Shape 223"/>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Shape 224"/>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Shape 225"/>
          <p:cNvSpPr/>
          <p:nvPr/>
        </p:nvSpPr>
        <p:spPr>
          <a:xfrm>
            <a:off x="667431" y="1614665"/>
            <a:ext cx="7543800" cy="5250668"/>
          </a:xfrm>
          <a:prstGeom prst="rect">
            <a:avLst/>
          </a:prstGeom>
          <a:noFill/>
          <a:ln>
            <a:noFill/>
          </a:ln>
        </p:spPr>
        <p:txBody>
          <a:bodyPr spcFirstLastPara="1" wrap="square" lIns="91425" tIns="45700" rIns="91425" bIns="45700" anchor="t" anchorCtr="0">
            <a:noAutofit/>
          </a:bodyPr>
          <a:lstStyle/>
          <a:p>
            <a:pPr marL="114300" marR="0" lvl="0" algn="l" rtl="0">
              <a:lnSpc>
                <a:spcPct val="100000"/>
              </a:lnSpc>
              <a:spcAft>
                <a:spcPts val="0"/>
              </a:spcAft>
              <a:buClr>
                <a:srgbClr val="262D62"/>
              </a:buClr>
              <a:buSzPts val="3200"/>
            </a:pPr>
            <a:r>
              <a:rPr lang="en-US" sz="2000" b="1" dirty="0" smtClean="0">
                <a:solidFill>
                  <a:srgbClr val="2F2B20"/>
                </a:solidFill>
                <a:latin typeface="Calibri" panose="020F0502020204030204" pitchFamily="34" charset="0"/>
                <a:ea typeface="Cambria"/>
                <a:cs typeface="Cambria"/>
                <a:sym typeface="Cambria"/>
              </a:rPr>
              <a:t>Goal: </a:t>
            </a:r>
          </a:p>
          <a:p>
            <a:pPr marL="114300" marR="0" lvl="0" algn="l" rtl="0">
              <a:lnSpc>
                <a:spcPct val="100000"/>
              </a:lnSpc>
              <a:spcAft>
                <a:spcPts val="0"/>
              </a:spcAft>
              <a:buClr>
                <a:srgbClr val="262D62"/>
              </a:buClr>
              <a:buSzPts val="3200"/>
            </a:pPr>
            <a:r>
              <a:rPr lang="en-US" sz="2000" b="0" i="0" u="none" strike="noStrike" cap="none" dirty="0" smtClean="0">
                <a:solidFill>
                  <a:srgbClr val="2F2B20"/>
                </a:solidFill>
                <a:latin typeface="Calibri" panose="020F0502020204030204" pitchFamily="34" charset="0"/>
                <a:ea typeface="Cambria"/>
                <a:cs typeface="Cambria"/>
                <a:sym typeface="Cambria"/>
              </a:rPr>
              <a:t>Facilitate </a:t>
            </a:r>
            <a:r>
              <a:rPr lang="en-US" sz="2000" b="0" i="0" u="none" strike="noStrike" cap="none" dirty="0">
                <a:solidFill>
                  <a:srgbClr val="2F2B20"/>
                </a:solidFill>
                <a:latin typeface="Calibri" panose="020F0502020204030204" pitchFamily="34" charset="0"/>
                <a:ea typeface="Cambria"/>
                <a:cs typeface="Cambria"/>
                <a:sym typeface="Cambria"/>
              </a:rPr>
              <a:t>neighborhood revitalization by creating destinations that are desirable for both working and living. </a:t>
            </a:r>
            <a:endParaRPr lang="en-US" sz="2000" dirty="0">
              <a:latin typeface="Calibri" panose="020F0502020204030204" pitchFamily="34" charset="0"/>
              <a:ea typeface="Cambria"/>
            </a:endParaRPr>
          </a:p>
          <a:p>
            <a:pPr marL="114300" marR="0" lvl="0" algn="l" rtl="0">
              <a:lnSpc>
                <a:spcPct val="100000"/>
              </a:lnSpc>
              <a:spcAft>
                <a:spcPts val="0"/>
              </a:spcAft>
              <a:buClr>
                <a:srgbClr val="262D62"/>
              </a:buClr>
              <a:buSzPts val="3200"/>
            </a:pPr>
            <a:endParaRPr lang="en-US" sz="2000" b="1" dirty="0">
              <a:solidFill>
                <a:srgbClr val="2F2B20"/>
              </a:solidFill>
              <a:latin typeface="Calibri" panose="020F0502020204030204" pitchFamily="34" charset="0"/>
              <a:ea typeface="Cambria"/>
              <a:cs typeface="Cambria"/>
              <a:sym typeface="Cambria"/>
            </a:endParaRPr>
          </a:p>
          <a:p>
            <a:pPr marL="114300" marR="0" lvl="0" algn="l" rtl="0">
              <a:lnSpc>
                <a:spcPct val="100000"/>
              </a:lnSpc>
              <a:spcAft>
                <a:spcPts val="0"/>
              </a:spcAft>
              <a:buClr>
                <a:srgbClr val="262D62"/>
              </a:buClr>
              <a:buSzPts val="3200"/>
            </a:pPr>
            <a:r>
              <a:rPr lang="en-US" sz="2000" b="1" dirty="0" err="1" smtClean="0">
                <a:solidFill>
                  <a:srgbClr val="2F2B20"/>
                </a:solidFill>
                <a:latin typeface="Calibri" panose="020F0502020204030204" pitchFamily="34" charset="0"/>
                <a:ea typeface="Cambria"/>
                <a:cs typeface="Cambria"/>
                <a:sym typeface="Cambria"/>
              </a:rPr>
              <a:t>Subgoals</a:t>
            </a:r>
            <a:r>
              <a:rPr lang="en-US" sz="2000" b="1" dirty="0" smtClean="0">
                <a:solidFill>
                  <a:srgbClr val="2F2B20"/>
                </a:solidFill>
                <a:latin typeface="Calibri" panose="020F0502020204030204" pitchFamily="34" charset="0"/>
                <a:ea typeface="Cambria"/>
                <a:cs typeface="Cambria"/>
                <a:sym typeface="Cambria"/>
              </a:rPr>
              <a:t>:</a:t>
            </a:r>
            <a:endParaRPr sz="2000" b="1" i="0" u="none" strike="noStrike" cap="none" dirty="0">
              <a:solidFill>
                <a:srgbClr val="2F2B20"/>
              </a:solidFill>
              <a:latin typeface="Calibri" panose="020F0502020204030204" pitchFamily="34" charset="0"/>
              <a:ea typeface="Cambria"/>
              <a:cs typeface="Cambria"/>
              <a:sym typeface="Cambria"/>
            </a:endParaRPr>
          </a:p>
          <a:p>
            <a:pPr marL="411480" lvl="4">
              <a:buClr>
                <a:srgbClr val="9CBEBD"/>
              </a:buClr>
              <a:buSzPts val="2000"/>
            </a:pPr>
            <a:r>
              <a:rPr lang="en-US" sz="2000" i="0" u="none" strike="noStrike" cap="none" dirty="0" smtClean="0">
                <a:solidFill>
                  <a:srgbClr val="2F2B20"/>
                </a:solidFill>
                <a:latin typeface="Calibri" panose="020F0502020204030204" pitchFamily="34" charset="0"/>
                <a:ea typeface="Cambria"/>
                <a:cs typeface="Cambria"/>
                <a:sym typeface="Cambria"/>
              </a:rPr>
              <a:t>1</a:t>
            </a:r>
            <a:r>
              <a:rPr lang="en-US" sz="2000" dirty="0">
                <a:solidFill>
                  <a:srgbClr val="2F2B20"/>
                </a:solidFill>
                <a:latin typeface="Calibri" panose="020F0502020204030204" pitchFamily="34" charset="0"/>
                <a:ea typeface="Cambria"/>
                <a:cs typeface="Cambria"/>
                <a:sym typeface="Cambria"/>
              </a:rPr>
              <a:t>)</a:t>
            </a:r>
            <a:r>
              <a:rPr lang="en-US" sz="2000" i="0" u="none" strike="noStrike" cap="none" dirty="0" smtClean="0">
                <a:solidFill>
                  <a:srgbClr val="2F2B20"/>
                </a:solidFill>
                <a:latin typeface="Calibri" panose="020F0502020204030204" pitchFamily="34" charset="0"/>
                <a:ea typeface="Cambria"/>
                <a:cs typeface="Cambria"/>
                <a:sym typeface="Cambria"/>
              </a:rPr>
              <a:t> </a:t>
            </a:r>
            <a:r>
              <a:rPr lang="en-US" sz="2000" b="0" i="0" u="none" strike="noStrike" cap="none" dirty="0">
                <a:solidFill>
                  <a:srgbClr val="2F2B20"/>
                </a:solidFill>
                <a:latin typeface="Calibri" panose="020F0502020204030204" pitchFamily="34" charset="0"/>
                <a:ea typeface="Cambria"/>
                <a:cs typeface="Cambria"/>
                <a:sym typeface="Cambria"/>
              </a:rPr>
              <a:t>Strengthen community capacity to address gang involvement and </a:t>
            </a:r>
            <a:r>
              <a:rPr lang="en-US" sz="2000" b="0" i="0" u="none" strike="noStrike" cap="none" dirty="0" smtClean="0">
                <a:solidFill>
                  <a:srgbClr val="2F2B20"/>
                </a:solidFill>
                <a:latin typeface="Calibri" panose="020F0502020204030204" pitchFamily="34" charset="0"/>
                <a:ea typeface="Cambria"/>
                <a:cs typeface="Cambria"/>
                <a:sym typeface="Cambria"/>
              </a:rPr>
              <a:t>create </a:t>
            </a:r>
            <a:r>
              <a:rPr lang="en-US" sz="2000" b="0" i="0" u="none" strike="noStrike" cap="none" dirty="0">
                <a:solidFill>
                  <a:srgbClr val="2F2B20"/>
                </a:solidFill>
                <a:latin typeface="Calibri" panose="020F0502020204030204" pitchFamily="34" charset="0"/>
                <a:ea typeface="Cambria"/>
                <a:cs typeface="Cambria"/>
                <a:sym typeface="Cambria"/>
              </a:rPr>
              <a:t>safe neighborhoods, especially for men and boys of color</a:t>
            </a:r>
            <a:endParaRPr sz="2000" dirty="0">
              <a:latin typeface="Calibri" panose="020F0502020204030204" pitchFamily="34" charset="0"/>
            </a:endParaRPr>
          </a:p>
          <a:p>
            <a:pPr marL="411480" lvl="4">
              <a:buClr>
                <a:srgbClr val="9CBEBD"/>
              </a:buClr>
              <a:buSzPts val="1200"/>
              <a:buFont typeface="Calibri"/>
              <a:buNone/>
            </a:pPr>
            <a:endParaRPr sz="2000" b="0" i="0" u="none" strike="noStrike" cap="none" dirty="0">
              <a:solidFill>
                <a:srgbClr val="2F2B20"/>
              </a:solidFill>
              <a:latin typeface="Calibri" panose="020F0502020204030204" pitchFamily="34" charset="0"/>
              <a:ea typeface="Cambria"/>
              <a:cs typeface="Cambria"/>
              <a:sym typeface="Cambria"/>
            </a:endParaRPr>
          </a:p>
          <a:p>
            <a:pPr marL="411480" lvl="4">
              <a:buClr>
                <a:srgbClr val="9CBEBD"/>
              </a:buClr>
              <a:buSzPts val="2000"/>
            </a:pPr>
            <a:r>
              <a:rPr lang="en-US" sz="2000" i="0" u="none" strike="noStrike" cap="none" dirty="0" smtClean="0">
                <a:solidFill>
                  <a:srgbClr val="2F2B20"/>
                </a:solidFill>
                <a:latin typeface="Calibri" panose="020F0502020204030204" pitchFamily="34" charset="0"/>
                <a:ea typeface="Cambria"/>
                <a:cs typeface="Cambria"/>
                <a:sym typeface="Cambria"/>
              </a:rPr>
              <a:t>2</a:t>
            </a:r>
            <a:r>
              <a:rPr lang="en-US" sz="2000" dirty="0">
                <a:solidFill>
                  <a:srgbClr val="2F2B20"/>
                </a:solidFill>
                <a:latin typeface="Calibri" panose="020F0502020204030204" pitchFamily="34" charset="0"/>
                <a:ea typeface="Cambria"/>
                <a:cs typeface="Cambria"/>
                <a:sym typeface="Cambria"/>
              </a:rPr>
              <a:t>)</a:t>
            </a:r>
            <a:r>
              <a:rPr lang="en-US" sz="2000" i="0" u="none" strike="noStrike" cap="none" dirty="0" smtClean="0">
                <a:solidFill>
                  <a:srgbClr val="2F2B20"/>
                </a:solidFill>
                <a:latin typeface="Calibri" panose="020F0502020204030204" pitchFamily="34" charset="0"/>
                <a:ea typeface="Cambria"/>
                <a:cs typeface="Cambria"/>
                <a:sym typeface="Cambria"/>
              </a:rPr>
              <a:t> </a:t>
            </a:r>
            <a:r>
              <a:rPr lang="en-US" sz="2000" b="0" i="0" u="none" strike="noStrike" cap="none" dirty="0">
                <a:solidFill>
                  <a:srgbClr val="2F2B20"/>
                </a:solidFill>
                <a:latin typeface="Calibri" panose="020F0502020204030204" pitchFamily="34" charset="0"/>
                <a:ea typeface="Cambria"/>
                <a:cs typeface="Cambria"/>
                <a:sym typeface="Cambria"/>
              </a:rPr>
              <a:t>Increase the role of arts in neighborhoods and engage residents </a:t>
            </a:r>
            <a:r>
              <a:rPr lang="en-US" sz="2000" b="0" i="0" u="none" strike="noStrike" cap="none" dirty="0" smtClean="0">
                <a:solidFill>
                  <a:srgbClr val="2F2B20"/>
                </a:solidFill>
                <a:latin typeface="Calibri" panose="020F0502020204030204" pitchFamily="34" charset="0"/>
                <a:ea typeface="Cambria"/>
                <a:cs typeface="Cambria"/>
                <a:sym typeface="Cambria"/>
              </a:rPr>
              <a:t>while </a:t>
            </a:r>
            <a:r>
              <a:rPr lang="en-US" sz="2000" b="0" i="0" u="none" strike="noStrike" cap="none" dirty="0">
                <a:solidFill>
                  <a:srgbClr val="2F2B20"/>
                </a:solidFill>
                <a:latin typeface="Calibri" panose="020F0502020204030204" pitchFamily="34" charset="0"/>
                <a:ea typeface="Cambria"/>
                <a:cs typeface="Cambria"/>
                <a:sym typeface="Cambria"/>
              </a:rPr>
              <a:t>enhancing and preserving community identity</a:t>
            </a:r>
            <a:endParaRPr sz="2000" dirty="0">
              <a:latin typeface="Calibri" panose="020F0502020204030204" pitchFamily="34" charset="0"/>
            </a:endParaRPr>
          </a:p>
          <a:p>
            <a:pPr marL="640080" lvl="4" indent="-152400">
              <a:buClr>
                <a:srgbClr val="9CBEBD"/>
              </a:buClr>
              <a:buSzPts val="1200"/>
            </a:pPr>
            <a:endParaRPr sz="2000" b="0" i="0" u="none" strike="noStrike" cap="none" dirty="0">
              <a:solidFill>
                <a:srgbClr val="2F2B20"/>
              </a:solidFill>
              <a:latin typeface="Calibri" panose="020F0502020204030204" pitchFamily="34" charset="0"/>
              <a:ea typeface="Cambria"/>
              <a:cs typeface="Cambria"/>
              <a:sym typeface="Cambria"/>
            </a:endParaRPr>
          </a:p>
          <a:p>
            <a:pPr marL="411480" lvl="4">
              <a:buClr>
                <a:srgbClr val="9CBEBD"/>
              </a:buClr>
              <a:buSzPts val="2000"/>
            </a:pPr>
            <a:r>
              <a:rPr lang="en-US" sz="2000" i="0" u="none" strike="noStrike" cap="none" dirty="0" smtClean="0">
                <a:solidFill>
                  <a:srgbClr val="2F2B20"/>
                </a:solidFill>
                <a:latin typeface="Calibri" panose="020F0502020204030204" pitchFamily="34" charset="0"/>
                <a:ea typeface="Cambria"/>
                <a:cs typeface="Cambria"/>
                <a:sym typeface="Cambria"/>
              </a:rPr>
              <a:t>3) </a:t>
            </a:r>
            <a:r>
              <a:rPr lang="en-US" sz="2000" b="0" i="0" u="none" strike="noStrike" cap="none" dirty="0" smtClean="0">
                <a:solidFill>
                  <a:srgbClr val="2F2B20"/>
                </a:solidFill>
                <a:latin typeface="Calibri" panose="020F0502020204030204" pitchFamily="34" charset="0"/>
                <a:ea typeface="Cambria"/>
                <a:cs typeface="Cambria"/>
                <a:sym typeface="Cambria"/>
              </a:rPr>
              <a:t>Increase </a:t>
            </a:r>
            <a:r>
              <a:rPr lang="en-US" sz="2000" b="0" i="0" u="none" strike="noStrike" cap="none" dirty="0">
                <a:solidFill>
                  <a:srgbClr val="2F2B20"/>
                </a:solidFill>
                <a:latin typeface="Calibri" panose="020F0502020204030204" pitchFamily="34" charset="0"/>
                <a:ea typeface="Cambria"/>
                <a:cs typeface="Cambria"/>
                <a:sym typeface="Cambria"/>
              </a:rPr>
              <a:t>housing types and transit growth to promote livability </a:t>
            </a:r>
            <a:r>
              <a:rPr lang="en-US" sz="2000" b="0" i="0" u="none" strike="noStrike" cap="none" dirty="0" smtClean="0">
                <a:solidFill>
                  <a:srgbClr val="2F2B20"/>
                </a:solidFill>
                <a:latin typeface="Calibri" panose="020F0502020204030204" pitchFamily="34" charset="0"/>
                <a:ea typeface="Cambria"/>
                <a:cs typeface="Cambria"/>
                <a:sym typeface="Cambria"/>
              </a:rPr>
              <a:t>and connectivity</a:t>
            </a:r>
          </a:p>
          <a:p>
            <a:pPr marL="411480" marR="0" lvl="1" indent="0" algn="l" rtl="0">
              <a:lnSpc>
                <a:spcPct val="100000"/>
              </a:lnSpc>
              <a:spcBef>
                <a:spcPts val="400"/>
              </a:spcBef>
              <a:spcAft>
                <a:spcPts val="0"/>
              </a:spcAft>
              <a:buClr>
                <a:srgbClr val="9CBEBD"/>
              </a:buClr>
              <a:buSzPts val="2000"/>
              <a:buFont typeface="Calibri"/>
              <a:buNone/>
            </a:pPr>
            <a:endParaRPr sz="2000" b="0" i="0" u="none" strike="noStrike" cap="none" dirty="0">
              <a:solidFill>
                <a:srgbClr val="2F2B2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2" name="Shape 232"/>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Shape 233"/>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Shape 235"/>
          <p:cNvSpPr txBox="1"/>
          <p:nvPr/>
        </p:nvSpPr>
        <p:spPr>
          <a:xfrm>
            <a:off x="1918854" y="4045148"/>
            <a:ext cx="4808404"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4000" dirty="0">
              <a:solidFill>
                <a:schemeClr val="tx1"/>
              </a:solidFill>
              <a:latin typeface="Calibri" panose="020F0502020204030204" pitchFamily="34" charset="0"/>
            </a:endParaRPr>
          </a:p>
        </p:txBody>
      </p:sp>
      <p:pic>
        <p:nvPicPr>
          <p:cNvPr id="12" name="Shape 244"/>
          <p:cNvPicPr preferRelativeResize="0"/>
          <p:nvPr/>
        </p:nvPicPr>
        <p:blipFill rotWithShape="1">
          <a:blip r:embed="rId3">
            <a:alphaModFix/>
          </a:blip>
          <a:srcRect/>
          <a:stretch/>
        </p:blipFill>
        <p:spPr>
          <a:xfrm>
            <a:off x="2525418" y="1375169"/>
            <a:ext cx="3595275" cy="1901347"/>
          </a:xfrm>
          <a:prstGeom prst="rect">
            <a:avLst/>
          </a:prstGeom>
          <a:noFill/>
          <a:ln>
            <a:noFill/>
          </a:ln>
        </p:spPr>
      </p:pic>
      <p:sp>
        <p:nvSpPr>
          <p:cNvPr id="2" name="TextBox 1"/>
          <p:cNvSpPr txBox="1"/>
          <p:nvPr/>
        </p:nvSpPr>
        <p:spPr>
          <a:xfrm>
            <a:off x="1536994" y="4162961"/>
            <a:ext cx="5572125" cy="1323439"/>
          </a:xfrm>
          <a:prstGeom prst="rect">
            <a:avLst/>
          </a:prstGeom>
          <a:noFill/>
        </p:spPr>
        <p:txBody>
          <a:bodyPr wrap="square" rtlCol="0">
            <a:spAutoFit/>
          </a:bodyPr>
          <a:lstStyle/>
          <a:p>
            <a:pPr algn="ctr"/>
            <a:r>
              <a:rPr lang="en-US" sz="4000" b="1" dirty="0" smtClean="0">
                <a:latin typeface="Calibri" panose="020F0502020204030204" pitchFamily="34" charset="0"/>
              </a:rPr>
              <a:t>Lanetria Modique</a:t>
            </a:r>
          </a:p>
          <a:p>
            <a:pPr algn="ctr"/>
            <a:r>
              <a:rPr lang="en-US" sz="4000" dirty="0" smtClean="0">
                <a:latin typeface="Calibri" panose="020F0502020204030204" pitchFamily="34" charset="0"/>
              </a:rPr>
              <a:t>Housing Coordinator</a:t>
            </a:r>
            <a:endParaRPr lang="en-US" sz="40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2" name="Shape 232"/>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Shape 233"/>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Shape 235"/>
          <p:cNvSpPr txBox="1"/>
          <p:nvPr/>
        </p:nvSpPr>
        <p:spPr>
          <a:xfrm>
            <a:off x="1904417" y="4243722"/>
            <a:ext cx="4808404" cy="1938992"/>
          </a:xfrm>
          <a:prstGeom prst="rect">
            <a:avLst/>
          </a:prstGeom>
          <a:noFill/>
          <a:ln>
            <a:noFill/>
          </a:ln>
        </p:spPr>
        <p:txBody>
          <a:bodyPr spcFirstLastPara="1" wrap="square" lIns="91425" tIns="45700" rIns="91425" bIns="45700" anchor="t" anchorCtr="0">
            <a:noAutofit/>
          </a:bodyPr>
          <a:lstStyle/>
          <a:p>
            <a:pPr lvl="0" algn="ctr"/>
            <a:r>
              <a:rPr lang="en-US" sz="4000" b="1" dirty="0" err="1">
                <a:solidFill>
                  <a:schemeClr val="tx1"/>
                </a:solidFill>
                <a:latin typeface="Calibri" panose="020F0502020204030204" pitchFamily="34" charset="0"/>
              </a:rPr>
              <a:t>Navaeh</a:t>
            </a:r>
            <a:r>
              <a:rPr lang="en-US" sz="4000" b="1" dirty="0">
                <a:solidFill>
                  <a:schemeClr val="tx1"/>
                </a:solidFill>
                <a:latin typeface="Calibri" panose="020F0502020204030204" pitchFamily="34" charset="0"/>
              </a:rPr>
              <a:t> </a:t>
            </a:r>
            <a:r>
              <a:rPr lang="en-US" sz="4000" b="1" dirty="0" smtClean="0">
                <a:solidFill>
                  <a:schemeClr val="tx1"/>
                </a:solidFill>
                <a:latin typeface="Calibri" panose="020F0502020204030204" pitchFamily="34" charset="0"/>
              </a:rPr>
              <a:t>Zapata</a:t>
            </a:r>
          </a:p>
          <a:p>
            <a:pPr lvl="0" algn="ctr"/>
            <a:r>
              <a:rPr lang="en-US" sz="4000" dirty="0" smtClean="0">
                <a:solidFill>
                  <a:schemeClr val="tx1"/>
                </a:solidFill>
                <a:latin typeface="Calibri" panose="020F0502020204030204" pitchFamily="34" charset="0"/>
              </a:rPr>
              <a:t>P3 Participant</a:t>
            </a:r>
            <a:endParaRPr sz="4000" dirty="0">
              <a:solidFill>
                <a:schemeClr val="tx1"/>
              </a:solidFill>
              <a:latin typeface="Calibri" panose="020F0502020204030204" pitchFamily="34" charset="0"/>
            </a:endParaRPr>
          </a:p>
        </p:txBody>
      </p:sp>
      <p:pic>
        <p:nvPicPr>
          <p:cNvPr id="14" name="Shape 244"/>
          <p:cNvPicPr preferRelativeResize="0"/>
          <p:nvPr/>
        </p:nvPicPr>
        <p:blipFill rotWithShape="1">
          <a:blip r:embed="rId3">
            <a:alphaModFix/>
          </a:blip>
          <a:srcRect/>
          <a:stretch/>
        </p:blipFill>
        <p:spPr>
          <a:xfrm>
            <a:off x="2525418" y="1375169"/>
            <a:ext cx="3595275" cy="1901347"/>
          </a:xfrm>
          <a:prstGeom prst="rect">
            <a:avLst/>
          </a:prstGeom>
          <a:noFill/>
          <a:ln>
            <a:noFill/>
          </a:ln>
        </p:spPr>
      </p:pic>
    </p:spTree>
    <p:extLst>
      <p:ext uri="{BB962C8B-B14F-4D97-AF65-F5344CB8AC3E}">
        <p14:creationId xmlns:p14="http://schemas.microsoft.com/office/powerpoint/2010/main" val="3425696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lvl="0" algn="ctr"/>
            <a:r>
              <a:rPr lang="en-US" sz="4000" b="1" dirty="0">
                <a:solidFill>
                  <a:srgbClr val="218441"/>
                </a:solidFill>
                <a:latin typeface="Calibri" panose="020F0502020204030204" pitchFamily="34" charset="0"/>
                <a:ea typeface="Cambria"/>
                <a:cs typeface="Cambria"/>
                <a:sym typeface="Cambria"/>
              </a:rPr>
              <a:t>Education</a:t>
            </a:r>
            <a:endParaRPr lang="en-US" sz="4000" dirty="0">
              <a:solidFill>
                <a:srgbClr val="218441"/>
              </a:solidFill>
              <a:latin typeface="Calibri" panose="020F0502020204030204" pitchFamily="34" charset="0"/>
              <a:ea typeface="Calibri"/>
              <a:cs typeface="Calibri"/>
              <a:sym typeface="Calibri"/>
            </a:endParaRPr>
          </a:p>
        </p:txBody>
      </p:sp>
      <p:sp>
        <p:nvSpPr>
          <p:cNvPr id="223" name="Shape 223"/>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Shape 224"/>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Shape 225"/>
          <p:cNvSpPr/>
          <p:nvPr/>
        </p:nvSpPr>
        <p:spPr>
          <a:xfrm>
            <a:off x="667430" y="1528636"/>
            <a:ext cx="7543800" cy="5250668"/>
          </a:xfrm>
          <a:prstGeom prst="rect">
            <a:avLst/>
          </a:prstGeom>
          <a:noFill/>
          <a:ln>
            <a:noFill/>
          </a:ln>
        </p:spPr>
        <p:txBody>
          <a:bodyPr spcFirstLastPara="1" wrap="square" lIns="91425" tIns="45700" rIns="91425" bIns="45700" anchor="t" anchorCtr="0">
            <a:noAutofit/>
          </a:bodyPr>
          <a:lstStyle/>
          <a:p>
            <a:pPr marL="114300" lvl="0">
              <a:buClr>
                <a:srgbClr val="262D62"/>
              </a:buClr>
              <a:buSzPts val="2800"/>
            </a:pPr>
            <a:r>
              <a:rPr lang="en-US" sz="2000" b="1" dirty="0">
                <a:solidFill>
                  <a:srgbClr val="2F2B20"/>
                </a:solidFill>
                <a:latin typeface="Calibri" panose="020F0502020204030204" pitchFamily="34" charset="0"/>
                <a:ea typeface="Cambria"/>
                <a:cs typeface="Cambria"/>
                <a:sym typeface="Cambria"/>
              </a:rPr>
              <a:t>Goal: </a:t>
            </a:r>
          </a:p>
          <a:p>
            <a:pPr marL="114300" lvl="0">
              <a:buClr>
                <a:srgbClr val="262D62"/>
              </a:buClr>
              <a:buSzPts val="2800"/>
            </a:pPr>
            <a:r>
              <a:rPr lang="en-US" sz="2000" dirty="0">
                <a:solidFill>
                  <a:srgbClr val="2F2B20"/>
                </a:solidFill>
                <a:latin typeface="Calibri" panose="020F0502020204030204" pitchFamily="34" charset="0"/>
                <a:ea typeface="Cambria"/>
                <a:cs typeface="Cambria"/>
                <a:sym typeface="Cambria"/>
              </a:rPr>
              <a:t>Increase educational opportunities for all Promise Zone students along the education spectrum – from Pre-K to higher education. </a:t>
            </a:r>
          </a:p>
          <a:p>
            <a:pPr marL="114300" lvl="0">
              <a:buClr>
                <a:srgbClr val="262D62"/>
              </a:buClr>
              <a:buSzPts val="2800"/>
            </a:pPr>
            <a:endParaRPr lang="en-US" sz="2000" dirty="0">
              <a:solidFill>
                <a:srgbClr val="2F2B20"/>
              </a:solidFill>
              <a:latin typeface="Calibri" panose="020F0502020204030204" pitchFamily="34" charset="0"/>
              <a:ea typeface="Cambria"/>
              <a:cs typeface="Cambria"/>
              <a:sym typeface="Cambria"/>
            </a:endParaRPr>
          </a:p>
          <a:p>
            <a:pPr marL="114300" lvl="0">
              <a:buClr>
                <a:srgbClr val="262D62"/>
              </a:buClr>
              <a:buSzPts val="2800"/>
            </a:pPr>
            <a:r>
              <a:rPr lang="en-US" sz="2000" b="1" dirty="0" err="1" smtClean="0">
                <a:solidFill>
                  <a:srgbClr val="2F2B20"/>
                </a:solidFill>
                <a:latin typeface="Calibri" panose="020F0502020204030204" pitchFamily="34" charset="0"/>
                <a:ea typeface="Cambria"/>
                <a:cs typeface="Cambria"/>
                <a:sym typeface="Cambria"/>
              </a:rPr>
              <a:t>Subgoals</a:t>
            </a:r>
            <a:r>
              <a:rPr lang="en-US" sz="2000" b="1" dirty="0" smtClean="0">
                <a:solidFill>
                  <a:srgbClr val="2F2B20"/>
                </a:solidFill>
                <a:latin typeface="Calibri" panose="020F0502020204030204" pitchFamily="34" charset="0"/>
                <a:ea typeface="Cambria"/>
                <a:cs typeface="Cambria"/>
                <a:sym typeface="Cambria"/>
              </a:rPr>
              <a:t>:</a:t>
            </a:r>
            <a:endParaRPr lang="en-US" sz="2000" b="1" dirty="0">
              <a:solidFill>
                <a:srgbClr val="2F2B20"/>
              </a:solidFill>
              <a:latin typeface="Calibri" panose="020F0502020204030204" pitchFamily="34" charset="0"/>
              <a:ea typeface="Cambria"/>
              <a:cs typeface="Cambria"/>
              <a:sym typeface="Cambria"/>
            </a:endParaRPr>
          </a:p>
          <a:p>
            <a:pPr marL="411480" lvl="1">
              <a:buClr>
                <a:srgbClr val="9CBEBD"/>
              </a:buClr>
              <a:buSzPts val="2000"/>
            </a:pPr>
            <a:r>
              <a:rPr lang="en-US" sz="2000" dirty="0">
                <a:solidFill>
                  <a:srgbClr val="2F2B20"/>
                </a:solidFill>
                <a:latin typeface="Calibri" panose="020F0502020204030204" pitchFamily="34" charset="0"/>
                <a:ea typeface="Cambria"/>
                <a:cs typeface="Cambria"/>
                <a:sym typeface="Cambria"/>
              </a:rPr>
              <a:t>1) Increase 3</a:t>
            </a:r>
            <a:r>
              <a:rPr lang="en-US" sz="2000" baseline="30000" dirty="0">
                <a:solidFill>
                  <a:srgbClr val="2F2B20"/>
                </a:solidFill>
                <a:latin typeface="Calibri" panose="020F0502020204030204" pitchFamily="34" charset="0"/>
                <a:ea typeface="Cambria"/>
                <a:cs typeface="Cambria"/>
                <a:sym typeface="Cambria"/>
              </a:rPr>
              <a:t>rd</a:t>
            </a:r>
            <a:r>
              <a:rPr lang="en-US" sz="2000" dirty="0">
                <a:solidFill>
                  <a:srgbClr val="2F2B20"/>
                </a:solidFill>
                <a:latin typeface="Calibri" panose="020F0502020204030204" pitchFamily="34" charset="0"/>
                <a:ea typeface="Cambria"/>
                <a:cs typeface="Cambria"/>
                <a:sym typeface="Cambria"/>
              </a:rPr>
              <a:t> grade reading proficiency by focusing on early learning programs and results-based interventions</a:t>
            </a:r>
          </a:p>
          <a:p>
            <a:pPr marL="411480" lvl="1">
              <a:buClr>
                <a:srgbClr val="9CBEBD"/>
              </a:buClr>
              <a:buSzPts val="2000"/>
            </a:pPr>
            <a:endParaRPr lang="en-US" sz="2000" dirty="0">
              <a:solidFill>
                <a:srgbClr val="2F2B20"/>
              </a:solidFill>
              <a:latin typeface="Calibri" panose="020F0502020204030204" pitchFamily="34" charset="0"/>
              <a:ea typeface="Cambria"/>
              <a:cs typeface="Cambria"/>
              <a:sym typeface="Cambria"/>
            </a:endParaRPr>
          </a:p>
          <a:p>
            <a:pPr marL="411480" lvl="1">
              <a:buClr>
                <a:srgbClr val="9CBEBD"/>
              </a:buClr>
              <a:buSzPts val="2000"/>
            </a:pPr>
            <a:r>
              <a:rPr lang="en-US" sz="2000" dirty="0">
                <a:solidFill>
                  <a:srgbClr val="2F2B20"/>
                </a:solidFill>
                <a:latin typeface="Calibri" panose="020F0502020204030204" pitchFamily="34" charset="0"/>
                <a:ea typeface="Cambria"/>
                <a:cs typeface="Cambria"/>
                <a:sym typeface="Cambria"/>
              </a:rPr>
              <a:t>2) Improve retention rates by increasing basic skills competencies in reading, writing, and math to improve student preparedness for </a:t>
            </a:r>
            <a:r>
              <a:rPr lang="en-US" sz="2000" dirty="0" smtClean="0">
                <a:solidFill>
                  <a:srgbClr val="2F2B20"/>
                </a:solidFill>
                <a:latin typeface="Calibri" panose="020F0502020204030204" pitchFamily="34" charset="0"/>
                <a:ea typeface="Cambria"/>
                <a:cs typeface="Cambria"/>
                <a:sym typeface="Cambria"/>
              </a:rPr>
              <a:t>degrees, </a:t>
            </a:r>
            <a:r>
              <a:rPr lang="en-US" sz="2000" dirty="0">
                <a:solidFill>
                  <a:srgbClr val="2F2B20"/>
                </a:solidFill>
                <a:latin typeface="Calibri" panose="020F0502020204030204" pitchFamily="34" charset="0"/>
                <a:ea typeface="Cambria"/>
                <a:cs typeface="Cambria"/>
                <a:sym typeface="Cambria"/>
              </a:rPr>
              <a:t>certificate courses, and employment</a:t>
            </a:r>
          </a:p>
          <a:p>
            <a:pPr marL="411480" lvl="1">
              <a:buClr>
                <a:srgbClr val="9CBEBD"/>
              </a:buClr>
              <a:buSzPts val="2000"/>
            </a:pPr>
            <a:endParaRPr lang="en-US" sz="2000" dirty="0">
              <a:solidFill>
                <a:srgbClr val="2F2B20"/>
              </a:solidFill>
              <a:latin typeface="Calibri" panose="020F0502020204030204" pitchFamily="34" charset="0"/>
              <a:ea typeface="Cambria"/>
              <a:cs typeface="Cambria"/>
              <a:sym typeface="Cambria"/>
            </a:endParaRPr>
          </a:p>
          <a:p>
            <a:pPr marL="411480" lvl="1">
              <a:buClr>
                <a:srgbClr val="9CBEBD"/>
              </a:buClr>
              <a:buSzPts val="2000"/>
            </a:pPr>
            <a:r>
              <a:rPr lang="en-US" sz="2000" dirty="0">
                <a:solidFill>
                  <a:srgbClr val="2F2B20"/>
                </a:solidFill>
                <a:latin typeface="Calibri" panose="020F0502020204030204" pitchFamily="34" charset="0"/>
                <a:ea typeface="Cambria"/>
                <a:cs typeface="Cambria"/>
                <a:sym typeface="Cambria"/>
              </a:rPr>
              <a:t>3) Support and improve college and career readiness programs</a:t>
            </a:r>
          </a:p>
          <a:p>
            <a:pPr marL="411480" marR="0" lvl="1" indent="0" algn="l" rtl="0">
              <a:lnSpc>
                <a:spcPct val="100000"/>
              </a:lnSpc>
              <a:spcBef>
                <a:spcPts val="400"/>
              </a:spcBef>
              <a:spcAft>
                <a:spcPts val="0"/>
              </a:spcAft>
              <a:buClr>
                <a:srgbClr val="9CBEBD"/>
              </a:buClr>
              <a:buSzPts val="2000"/>
              <a:buFont typeface="Calibri"/>
              <a:buNone/>
            </a:pPr>
            <a:endParaRPr sz="2000" b="0" i="0" u="none" strike="noStrike" cap="none" dirty="0">
              <a:solidFill>
                <a:srgbClr val="2F2B20"/>
              </a:solidFill>
              <a:latin typeface="Calibri"/>
              <a:ea typeface="Calibri"/>
              <a:cs typeface="Calibri"/>
              <a:sym typeface="Calibri"/>
            </a:endParaRPr>
          </a:p>
        </p:txBody>
      </p:sp>
    </p:spTree>
    <p:extLst>
      <p:ext uri="{BB962C8B-B14F-4D97-AF65-F5344CB8AC3E}">
        <p14:creationId xmlns:p14="http://schemas.microsoft.com/office/powerpoint/2010/main" val="2232890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1559560" y="2768778"/>
            <a:ext cx="53340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u="sng" dirty="0">
                <a:solidFill>
                  <a:schemeClr val="bg2">
                    <a:lumMod val="75000"/>
                  </a:schemeClr>
                </a:solidFill>
                <a:latin typeface="Calibri" panose="020F0502020204030204" pitchFamily="34" charset="0"/>
                <a:ea typeface="Cambria"/>
                <a:cs typeface="Cambria"/>
                <a:sym typeface="Cambria"/>
                <a:hlinkClick r:id="rId3"/>
              </a:rPr>
              <a:t>SEEK Video</a:t>
            </a:r>
            <a:endParaRPr sz="4000" u="sng" dirty="0">
              <a:solidFill>
                <a:schemeClr val="bg2">
                  <a:lumMod val="75000"/>
                </a:schemeClr>
              </a:solidFill>
              <a:latin typeface="Calibri" panose="020F0502020204030204" pitchFamily="34" charset="0"/>
              <a:ea typeface="Cambria"/>
              <a:cs typeface="Cambria"/>
              <a:sym typeface="Cambria"/>
            </a:endParaRPr>
          </a:p>
        </p:txBody>
      </p:sp>
      <p:sp>
        <p:nvSpPr>
          <p:cNvPr id="205" name="Shape 205"/>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Shape 206"/>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2" name="Shape 262"/>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Shape 263"/>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 name="Shape 264"/>
          <p:cNvPicPr preferRelativeResize="0"/>
          <p:nvPr/>
        </p:nvPicPr>
        <p:blipFill>
          <a:blip r:embed="rId3">
            <a:extLst>
              <a:ext uri="{28A0092B-C50C-407E-A947-70E740481C1C}">
                <a14:useLocalDpi xmlns:a14="http://schemas.microsoft.com/office/drawing/2010/main" val="0"/>
              </a:ext>
            </a:extLst>
          </a:blip>
          <a:stretch>
            <a:fillRect/>
          </a:stretch>
        </p:blipFill>
        <p:spPr>
          <a:xfrm>
            <a:off x="2385163" y="1160531"/>
            <a:ext cx="4010242" cy="1873981"/>
          </a:xfrm>
          <a:prstGeom prst="rect">
            <a:avLst/>
          </a:prstGeom>
          <a:noFill/>
          <a:ln>
            <a:noFill/>
          </a:ln>
        </p:spPr>
      </p:pic>
      <p:sp>
        <p:nvSpPr>
          <p:cNvPr id="265" name="Shape 265"/>
          <p:cNvSpPr txBox="1"/>
          <p:nvPr/>
        </p:nvSpPr>
        <p:spPr>
          <a:xfrm>
            <a:off x="1989984" y="3765156"/>
            <a:ext cx="480060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chemeClr val="tx1"/>
                </a:solidFill>
                <a:latin typeface="Calibri" panose="020F0502020204030204" pitchFamily="34" charset="0"/>
                <a:ea typeface="Cambria"/>
                <a:cs typeface="Cambria"/>
                <a:sym typeface="Cambria"/>
              </a:rPr>
              <a:t>Marinda</a:t>
            </a:r>
            <a:r>
              <a:rPr lang="en-US" sz="4000" b="1" dirty="0">
                <a:solidFill>
                  <a:schemeClr val="tx1"/>
                </a:solidFill>
                <a:latin typeface="Calibri" panose="020F0502020204030204" pitchFamily="34" charset="0"/>
                <a:ea typeface="Cambria"/>
                <a:cs typeface="Cambria"/>
                <a:sym typeface="Cambria"/>
              </a:rPr>
              <a:t> </a:t>
            </a:r>
            <a:r>
              <a:rPr lang="en-US" sz="4000" b="1" dirty="0" smtClean="0">
                <a:solidFill>
                  <a:schemeClr val="tx1"/>
                </a:solidFill>
                <a:latin typeface="Calibri" panose="020F0502020204030204" pitchFamily="34" charset="0"/>
                <a:ea typeface="Cambria"/>
                <a:cs typeface="Cambria"/>
                <a:sym typeface="Cambria"/>
              </a:rPr>
              <a:t>Johnson</a:t>
            </a:r>
          </a:p>
          <a:p>
            <a:pPr marL="0" marR="0" lvl="0" indent="0" algn="ctr" rtl="0">
              <a:spcBef>
                <a:spcPts val="0"/>
              </a:spcBef>
              <a:spcAft>
                <a:spcPts val="0"/>
              </a:spcAft>
              <a:buNone/>
            </a:pPr>
            <a:r>
              <a:rPr lang="en-US" sz="4000" dirty="0" smtClean="0">
                <a:solidFill>
                  <a:schemeClr val="tx1"/>
                </a:solidFill>
                <a:latin typeface="Calibri" panose="020F0502020204030204" pitchFamily="34" charset="0"/>
                <a:ea typeface="Cambria"/>
                <a:cs typeface="Cambria"/>
                <a:sym typeface="Cambria"/>
              </a:rPr>
              <a:t>SEEK Parent</a:t>
            </a:r>
            <a:endParaRPr sz="4000" dirty="0">
              <a:solidFill>
                <a:schemeClr val="tx1"/>
              </a:solidFill>
              <a:latin typeface="Calibri" panose="020F0502020204030204" pitchFamily="34" charset="0"/>
              <a:ea typeface="Cambria"/>
              <a:cs typeface="Cambria"/>
              <a:sym typeface="Cambri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lvl="0" algn="ctr">
              <a:buClr>
                <a:srgbClr val="218441"/>
              </a:buClr>
              <a:buSzPts val="4000"/>
            </a:pPr>
            <a:r>
              <a:rPr lang="en-US" sz="4000" b="1" dirty="0">
                <a:solidFill>
                  <a:srgbClr val="218441"/>
                </a:solidFill>
                <a:latin typeface="Calibri" panose="020F0502020204030204" pitchFamily="34" charset="0"/>
                <a:ea typeface="Cambria"/>
                <a:cs typeface="Cambria"/>
                <a:sym typeface="Cambria"/>
              </a:rPr>
              <a:t>Health</a:t>
            </a:r>
            <a:endParaRPr lang="en-US" sz="1800" dirty="0">
              <a:solidFill>
                <a:srgbClr val="218441"/>
              </a:solidFill>
              <a:latin typeface="Calibri" panose="020F0502020204030204" pitchFamily="34" charset="0"/>
              <a:ea typeface="Calibri"/>
              <a:cs typeface="Calibri"/>
              <a:sym typeface="Calibri"/>
            </a:endParaRPr>
          </a:p>
        </p:txBody>
      </p:sp>
      <p:sp>
        <p:nvSpPr>
          <p:cNvPr id="223" name="Shape 223"/>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Shape 224"/>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Shape 225"/>
          <p:cNvSpPr/>
          <p:nvPr/>
        </p:nvSpPr>
        <p:spPr>
          <a:xfrm>
            <a:off x="667430" y="1544820"/>
            <a:ext cx="7543800" cy="5250668"/>
          </a:xfrm>
          <a:prstGeom prst="rect">
            <a:avLst/>
          </a:prstGeom>
          <a:noFill/>
          <a:ln>
            <a:noFill/>
          </a:ln>
        </p:spPr>
        <p:txBody>
          <a:bodyPr spcFirstLastPara="1" wrap="square" lIns="91425" tIns="45700" rIns="91425" bIns="45700" anchor="t" anchorCtr="0">
            <a:noAutofit/>
          </a:bodyPr>
          <a:lstStyle/>
          <a:p>
            <a:pPr marL="114300" lvl="0">
              <a:buClr>
                <a:srgbClr val="262D62"/>
              </a:buClr>
              <a:buSzPts val="3200"/>
            </a:pPr>
            <a:r>
              <a:rPr lang="en-US" sz="2000" b="1" dirty="0">
                <a:solidFill>
                  <a:srgbClr val="2F2B20"/>
                </a:solidFill>
                <a:latin typeface="Calibri" panose="020F0502020204030204" pitchFamily="34" charset="0"/>
                <a:ea typeface="Cambria"/>
                <a:cs typeface="Cambria"/>
                <a:sym typeface="Cambria"/>
              </a:rPr>
              <a:t>Goal: </a:t>
            </a:r>
            <a:endParaRPr lang="en-US" sz="2000" b="1" dirty="0" smtClean="0">
              <a:solidFill>
                <a:srgbClr val="2F2B20"/>
              </a:solidFill>
              <a:latin typeface="Calibri" panose="020F0502020204030204" pitchFamily="34" charset="0"/>
              <a:ea typeface="Cambria"/>
              <a:cs typeface="Cambria"/>
              <a:sym typeface="Cambria"/>
            </a:endParaRPr>
          </a:p>
          <a:p>
            <a:pPr marL="114300" lvl="0">
              <a:buClr>
                <a:srgbClr val="262D62"/>
              </a:buClr>
              <a:buSzPts val="3200"/>
            </a:pPr>
            <a:r>
              <a:rPr lang="en-US" sz="2000" dirty="0" smtClean="0">
                <a:solidFill>
                  <a:srgbClr val="2F2B20"/>
                </a:solidFill>
                <a:latin typeface="Calibri" panose="020F0502020204030204" pitchFamily="34" charset="0"/>
                <a:ea typeface="Cambria"/>
                <a:cs typeface="Cambria"/>
                <a:sym typeface="Cambria"/>
              </a:rPr>
              <a:t>Promote </a:t>
            </a:r>
            <a:r>
              <a:rPr lang="en-US" sz="2000" dirty="0">
                <a:solidFill>
                  <a:srgbClr val="2F2B20"/>
                </a:solidFill>
                <a:latin typeface="Calibri" panose="020F0502020204030204" pitchFamily="34" charset="0"/>
                <a:ea typeface="Cambria"/>
                <a:cs typeface="Cambria"/>
                <a:sym typeface="Cambria"/>
              </a:rPr>
              <a:t>healthy behaviors and increase health interventions. </a:t>
            </a:r>
            <a:endParaRPr lang="en-US" sz="2000" dirty="0" smtClean="0">
              <a:latin typeface="Calibri" panose="020F0502020204030204" pitchFamily="34" charset="0"/>
              <a:ea typeface="Cambria"/>
            </a:endParaRPr>
          </a:p>
          <a:p>
            <a:pPr marL="114300" lvl="0">
              <a:buClr>
                <a:srgbClr val="262D62"/>
              </a:buClr>
              <a:buSzPts val="3200"/>
            </a:pPr>
            <a:endParaRPr lang="en-US" sz="2000" b="1" dirty="0">
              <a:solidFill>
                <a:srgbClr val="2F2B20"/>
              </a:solidFill>
              <a:latin typeface="Calibri" panose="020F0502020204030204" pitchFamily="34" charset="0"/>
              <a:ea typeface="Cambria"/>
              <a:cs typeface="Cambria"/>
              <a:sym typeface="Cambria"/>
            </a:endParaRPr>
          </a:p>
          <a:p>
            <a:pPr marL="114300" lvl="0">
              <a:buClr>
                <a:srgbClr val="262D62"/>
              </a:buClr>
              <a:buSzPts val="3200"/>
            </a:pPr>
            <a:r>
              <a:rPr lang="en-US" sz="2000" b="1" dirty="0" err="1" smtClean="0">
                <a:solidFill>
                  <a:srgbClr val="2F2B20"/>
                </a:solidFill>
                <a:latin typeface="Calibri" panose="020F0502020204030204" pitchFamily="34" charset="0"/>
                <a:ea typeface="Cambria"/>
                <a:cs typeface="Cambria"/>
                <a:sym typeface="Cambria"/>
              </a:rPr>
              <a:t>Subgoals</a:t>
            </a:r>
            <a:r>
              <a:rPr lang="en-US" sz="2000" b="1" dirty="0" smtClean="0">
                <a:solidFill>
                  <a:srgbClr val="2F2B20"/>
                </a:solidFill>
                <a:latin typeface="Calibri" panose="020F0502020204030204" pitchFamily="34" charset="0"/>
                <a:ea typeface="Cambria"/>
                <a:cs typeface="Cambria"/>
                <a:sym typeface="Cambria"/>
              </a:rPr>
              <a:t>:</a:t>
            </a:r>
            <a:endParaRPr lang="en-US" sz="2000" b="1" dirty="0">
              <a:solidFill>
                <a:srgbClr val="2F2B20"/>
              </a:solidFill>
              <a:latin typeface="Calibri" panose="020F0502020204030204" pitchFamily="34" charset="0"/>
              <a:ea typeface="Cambria"/>
              <a:cs typeface="Cambria"/>
              <a:sym typeface="Cambria"/>
            </a:endParaRPr>
          </a:p>
          <a:p>
            <a:pPr marL="411480" lvl="1">
              <a:spcBef>
                <a:spcPts val="400"/>
              </a:spcBef>
              <a:buClr>
                <a:srgbClr val="9CBEBD"/>
              </a:buClr>
              <a:buSzPts val="2000"/>
            </a:pPr>
            <a:r>
              <a:rPr lang="en-US" sz="2000" dirty="0">
                <a:solidFill>
                  <a:srgbClr val="2F2B20"/>
                </a:solidFill>
                <a:latin typeface="Calibri" panose="020F0502020204030204" pitchFamily="34" charset="0"/>
                <a:ea typeface="Cambria"/>
                <a:cs typeface="Cambria"/>
                <a:sym typeface="Cambria"/>
              </a:rPr>
              <a:t>1) Increase adoption of local general and specific plans to improve community design that supports healthy lifestyles</a:t>
            </a:r>
            <a:endParaRPr lang="en-US" sz="2000" dirty="0">
              <a:latin typeface="Calibri" panose="020F0502020204030204" pitchFamily="34" charset="0"/>
            </a:endParaRPr>
          </a:p>
          <a:p>
            <a:pPr marL="411480" lvl="1">
              <a:spcBef>
                <a:spcPts val="240"/>
              </a:spcBef>
              <a:buClr>
                <a:srgbClr val="9CBEBD"/>
              </a:buClr>
              <a:buSzPts val="1200"/>
            </a:pPr>
            <a:endParaRPr lang="en-US" sz="2000" dirty="0">
              <a:solidFill>
                <a:srgbClr val="2F2B20"/>
              </a:solidFill>
              <a:latin typeface="Calibri" panose="020F0502020204030204" pitchFamily="34" charset="0"/>
              <a:ea typeface="Cambria"/>
              <a:cs typeface="Cambria"/>
              <a:sym typeface="Cambria"/>
            </a:endParaRPr>
          </a:p>
          <a:p>
            <a:pPr marL="411480" lvl="1">
              <a:spcBef>
                <a:spcPts val="400"/>
              </a:spcBef>
              <a:buClr>
                <a:srgbClr val="9CBEBD"/>
              </a:buClr>
              <a:buSzPts val="2000"/>
            </a:pPr>
            <a:r>
              <a:rPr lang="en-US" sz="2000" dirty="0">
                <a:solidFill>
                  <a:srgbClr val="2F2B20"/>
                </a:solidFill>
                <a:latin typeface="Calibri" panose="020F0502020204030204" pitchFamily="34" charset="0"/>
                <a:ea typeface="Cambria"/>
                <a:cs typeface="Cambria"/>
                <a:sym typeface="Cambria"/>
              </a:rPr>
              <a:t>2) Increase opportunities for physical activity through shared use agreements between partners in the Promise Zone</a:t>
            </a:r>
            <a:endParaRPr lang="en-US" sz="2000" dirty="0">
              <a:latin typeface="Calibri" panose="020F0502020204030204" pitchFamily="34" charset="0"/>
            </a:endParaRPr>
          </a:p>
          <a:p>
            <a:pPr marL="411480" lvl="1">
              <a:spcBef>
                <a:spcPts val="240"/>
              </a:spcBef>
              <a:buClr>
                <a:srgbClr val="9CBEBD"/>
              </a:buClr>
              <a:buSzPts val="1200"/>
            </a:pPr>
            <a:endParaRPr lang="en-US" sz="2000" dirty="0">
              <a:solidFill>
                <a:srgbClr val="2F2B20"/>
              </a:solidFill>
              <a:latin typeface="Calibri" panose="020F0502020204030204" pitchFamily="34" charset="0"/>
              <a:ea typeface="Cambria"/>
              <a:cs typeface="Cambria"/>
              <a:sym typeface="Cambria"/>
            </a:endParaRPr>
          </a:p>
          <a:p>
            <a:pPr marL="411480" lvl="1">
              <a:spcBef>
                <a:spcPts val="400"/>
              </a:spcBef>
              <a:buClr>
                <a:srgbClr val="9CBEBD"/>
              </a:buClr>
              <a:buSzPts val="2000"/>
            </a:pPr>
            <a:r>
              <a:rPr lang="en-US" sz="2000" dirty="0">
                <a:solidFill>
                  <a:srgbClr val="2F2B20"/>
                </a:solidFill>
                <a:latin typeface="Calibri" panose="020F0502020204030204" pitchFamily="34" charset="0"/>
                <a:ea typeface="Cambria"/>
                <a:cs typeface="Cambria"/>
                <a:sym typeface="Cambria"/>
              </a:rPr>
              <a:t>3) Implement strategies to translate and integrate known community health interventions</a:t>
            </a:r>
          </a:p>
          <a:p>
            <a:pPr marL="411480" marR="0" lvl="1" indent="0" algn="l" rtl="0">
              <a:lnSpc>
                <a:spcPct val="100000"/>
              </a:lnSpc>
              <a:spcBef>
                <a:spcPts val="400"/>
              </a:spcBef>
              <a:spcAft>
                <a:spcPts val="0"/>
              </a:spcAft>
              <a:buClr>
                <a:srgbClr val="9CBEBD"/>
              </a:buClr>
              <a:buSzPts val="2000"/>
              <a:buFont typeface="Calibri"/>
              <a:buNone/>
            </a:pPr>
            <a:endParaRPr sz="2000" b="0" i="0" u="none" strike="noStrike" cap="none" dirty="0">
              <a:solidFill>
                <a:srgbClr val="2F2B20"/>
              </a:solidFill>
              <a:latin typeface="Calibri"/>
              <a:ea typeface="Calibri"/>
              <a:cs typeface="Calibri"/>
              <a:sym typeface="Calibri"/>
            </a:endParaRPr>
          </a:p>
        </p:txBody>
      </p:sp>
    </p:spTree>
    <p:extLst>
      <p:ext uri="{BB962C8B-B14F-4D97-AF65-F5344CB8AC3E}">
        <p14:creationId xmlns:p14="http://schemas.microsoft.com/office/powerpoint/2010/main" val="2965750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2" name="Shape 282"/>
          <p:cNvPicPr preferRelativeResize="0"/>
          <p:nvPr/>
        </p:nvPicPr>
        <p:blipFill rotWithShape="1">
          <a:blip r:embed="rId3">
            <a:alphaModFix/>
          </a:blip>
          <a:srcRect/>
          <a:stretch/>
        </p:blipFill>
        <p:spPr>
          <a:xfrm>
            <a:off x="3056657" y="1312438"/>
            <a:ext cx="2382599" cy="2116561"/>
          </a:xfrm>
          <a:prstGeom prst="rect">
            <a:avLst/>
          </a:prstGeom>
          <a:noFill/>
          <a:ln>
            <a:noFill/>
          </a:ln>
        </p:spPr>
      </p:pic>
      <p:sp>
        <p:nvSpPr>
          <p:cNvPr id="283" name="Shape 283"/>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Shape 284"/>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Shape 285"/>
          <p:cNvSpPr txBox="1"/>
          <p:nvPr/>
        </p:nvSpPr>
        <p:spPr>
          <a:xfrm>
            <a:off x="949097" y="3933504"/>
            <a:ext cx="6597721" cy="1938992"/>
          </a:xfrm>
          <a:prstGeom prst="rect">
            <a:avLst/>
          </a:prstGeom>
          <a:noFill/>
          <a:ln>
            <a:noFill/>
          </a:ln>
        </p:spPr>
        <p:txBody>
          <a:bodyPr spcFirstLastPara="1" wrap="square" lIns="91425" tIns="45700" rIns="91425" bIns="45700" anchor="t" anchorCtr="0">
            <a:noAutofit/>
          </a:bodyPr>
          <a:lstStyle/>
          <a:p>
            <a:pPr marL="457200" marR="0" lvl="1" indent="0" algn="ctr" rtl="0">
              <a:spcBef>
                <a:spcPts val="0"/>
              </a:spcBef>
              <a:spcAft>
                <a:spcPts val="0"/>
              </a:spcAft>
              <a:buNone/>
            </a:pPr>
            <a:r>
              <a:rPr lang="en-US" sz="4000" b="1" i="0" u="none" strike="noStrike" cap="none" dirty="0" err="1">
                <a:solidFill>
                  <a:schemeClr val="tx1"/>
                </a:solidFill>
                <a:latin typeface="Calibri" panose="020F0502020204030204" pitchFamily="34" charset="0"/>
                <a:ea typeface="Cambria"/>
                <a:cs typeface="Cambria"/>
                <a:sym typeface="Cambria"/>
              </a:rPr>
              <a:t>Uzo</a:t>
            </a:r>
            <a:r>
              <a:rPr lang="en-US" sz="4000" b="1" i="0" u="none" strike="noStrike" cap="none" dirty="0">
                <a:solidFill>
                  <a:schemeClr val="tx1"/>
                </a:solidFill>
                <a:latin typeface="Calibri" panose="020F0502020204030204" pitchFamily="34" charset="0"/>
                <a:ea typeface="Cambria"/>
                <a:cs typeface="Cambria"/>
                <a:sym typeface="Cambria"/>
              </a:rPr>
              <a:t> </a:t>
            </a:r>
            <a:r>
              <a:rPr lang="en-US" sz="4000" b="1" i="0" u="none" strike="noStrike" cap="none" dirty="0" err="1">
                <a:solidFill>
                  <a:schemeClr val="tx1"/>
                </a:solidFill>
                <a:latin typeface="Calibri" panose="020F0502020204030204" pitchFamily="34" charset="0"/>
                <a:ea typeface="Cambria"/>
                <a:cs typeface="Cambria"/>
                <a:sym typeface="Cambria"/>
              </a:rPr>
              <a:t>Nwankpa</a:t>
            </a:r>
            <a:endParaRPr sz="4000" b="1" i="0" u="none" strike="noStrike" cap="none" dirty="0">
              <a:solidFill>
                <a:schemeClr val="tx1"/>
              </a:solidFill>
              <a:latin typeface="Calibri" panose="020F0502020204030204" pitchFamily="34" charset="0"/>
              <a:ea typeface="Cambria"/>
              <a:cs typeface="Cambria"/>
              <a:sym typeface="Cambria"/>
            </a:endParaRPr>
          </a:p>
          <a:p>
            <a:pPr marL="457200" marR="0" lvl="1" indent="0" algn="ctr" rtl="0">
              <a:spcBef>
                <a:spcPts val="0"/>
              </a:spcBef>
              <a:spcAft>
                <a:spcPts val="0"/>
              </a:spcAft>
              <a:buNone/>
            </a:pPr>
            <a:r>
              <a:rPr lang="en-US" sz="4000" b="0" i="0" u="none" strike="noStrike" cap="none" dirty="0">
                <a:solidFill>
                  <a:schemeClr val="dk1"/>
                </a:solidFill>
                <a:latin typeface="Calibri" panose="020F0502020204030204" pitchFamily="34" charset="0"/>
                <a:ea typeface="Cambria"/>
                <a:cs typeface="Cambria"/>
                <a:sym typeface="Cambria"/>
              </a:rPr>
              <a:t>Community/Public Health Nursing Lead Faculty</a:t>
            </a:r>
            <a:endParaRPr sz="4000" b="0" i="0" u="none" strike="noStrike" cap="none" dirty="0">
              <a:solidFill>
                <a:schemeClr val="dk1"/>
              </a:solidFill>
              <a:latin typeface="Calibri" panose="020F0502020204030204" pitchFamily="34" charset="0"/>
              <a:ea typeface="Cambria"/>
              <a:cs typeface="Cambria"/>
              <a:sym typeface="Cambria"/>
            </a:endParaRPr>
          </a:p>
        </p:txBody>
      </p:sp>
    </p:spTree>
    <p:extLst>
      <p:ext uri="{BB962C8B-B14F-4D97-AF65-F5344CB8AC3E}">
        <p14:creationId xmlns:p14="http://schemas.microsoft.com/office/powerpoint/2010/main" val="24013806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4" name="Shape 294"/>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Shape 295"/>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Shape 296"/>
          <p:cNvSpPr txBox="1"/>
          <p:nvPr/>
        </p:nvSpPr>
        <p:spPr>
          <a:xfrm>
            <a:off x="1276156" y="3971116"/>
            <a:ext cx="5943600"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tx1"/>
                </a:solidFill>
                <a:latin typeface="Calibri" panose="020F0502020204030204" pitchFamily="34" charset="0"/>
                <a:ea typeface="Cambria"/>
                <a:cs typeface="Cambria"/>
                <a:sym typeface="Cambria"/>
              </a:rPr>
              <a:t>Jeanne Steer</a:t>
            </a:r>
            <a:endParaRPr sz="4000" dirty="0">
              <a:solidFill>
                <a:schemeClr val="tx1"/>
              </a:solidFill>
              <a:latin typeface="Calibri" panose="020F0502020204030204" pitchFamily="34" charset="0"/>
            </a:endParaRPr>
          </a:p>
          <a:p>
            <a:pPr marL="0" marR="0" lvl="0" indent="0" algn="ctr" rtl="0">
              <a:spcBef>
                <a:spcPts val="0"/>
              </a:spcBef>
              <a:spcAft>
                <a:spcPts val="0"/>
              </a:spcAft>
              <a:buNone/>
            </a:pPr>
            <a:r>
              <a:rPr lang="en-US" sz="4000" dirty="0">
                <a:solidFill>
                  <a:schemeClr val="dk1"/>
                </a:solidFill>
                <a:latin typeface="Calibri" panose="020F0502020204030204" pitchFamily="34" charset="0"/>
                <a:ea typeface="Cambria"/>
                <a:cs typeface="Cambria"/>
                <a:sym typeface="Cambria"/>
              </a:rPr>
              <a:t>CNC Nurse Scholar</a:t>
            </a:r>
            <a:endParaRPr sz="4000" dirty="0">
              <a:solidFill>
                <a:schemeClr val="dk1"/>
              </a:solidFill>
              <a:latin typeface="Calibri" panose="020F0502020204030204" pitchFamily="34" charset="0"/>
              <a:ea typeface="Cambria"/>
              <a:cs typeface="Cambria"/>
              <a:sym typeface="Cambria"/>
            </a:endParaRPr>
          </a:p>
        </p:txBody>
      </p:sp>
      <p:pic>
        <p:nvPicPr>
          <p:cNvPr id="6" name="Shape 282"/>
          <p:cNvPicPr preferRelativeResize="0"/>
          <p:nvPr/>
        </p:nvPicPr>
        <p:blipFill rotWithShape="1">
          <a:blip r:embed="rId3">
            <a:alphaModFix/>
          </a:blip>
          <a:srcRect/>
          <a:stretch/>
        </p:blipFill>
        <p:spPr>
          <a:xfrm>
            <a:off x="3056657" y="1312438"/>
            <a:ext cx="2382599" cy="211656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Shape 112"/>
          <p:cNvSpPr txBox="1"/>
          <p:nvPr/>
        </p:nvSpPr>
        <p:spPr>
          <a:xfrm>
            <a:off x="621000" y="1733018"/>
            <a:ext cx="7608600" cy="339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chemeClr val="tx1"/>
                </a:solidFill>
                <a:latin typeface="Calibri" panose="020F0502020204030204" pitchFamily="34" charset="0"/>
                <a:ea typeface="Cambria"/>
                <a:cs typeface="Cambria"/>
                <a:sym typeface="Cambria"/>
              </a:rPr>
              <a:t>The Sacramento Promise Zone drives community revitalization in 22 square miles of the Sacramento’s most underprivileged neighborhoods. By building the capacity of partner organizations and facilitating cross-sector collaboration, the Promise </a:t>
            </a:r>
            <a:r>
              <a:rPr lang="en-US" sz="2200" dirty="0" smtClean="0">
                <a:solidFill>
                  <a:schemeClr val="tx1"/>
                </a:solidFill>
                <a:latin typeface="Calibri" panose="020F0502020204030204" pitchFamily="34" charset="0"/>
                <a:ea typeface="Cambria"/>
                <a:cs typeface="Cambria"/>
                <a:sym typeface="Cambria"/>
              </a:rPr>
              <a:t>Zone: </a:t>
            </a:r>
          </a:p>
          <a:p>
            <a:pPr marL="0" marR="0" lvl="0" indent="0" algn="l" rtl="0">
              <a:lnSpc>
                <a:spcPct val="115000"/>
              </a:lnSpc>
              <a:spcBef>
                <a:spcPts val="0"/>
              </a:spcBef>
              <a:spcAft>
                <a:spcPts val="0"/>
              </a:spcAft>
              <a:buNone/>
            </a:pPr>
            <a:endParaRPr sz="2200" dirty="0">
              <a:solidFill>
                <a:schemeClr val="tx1"/>
              </a:solidFill>
              <a:latin typeface="Calibri" panose="020F0502020204030204" pitchFamily="34" charset="0"/>
              <a:ea typeface="Cambria"/>
              <a:cs typeface="Cambria"/>
              <a:sym typeface="Cambria"/>
            </a:endParaRPr>
          </a:p>
          <a:p>
            <a:pPr marL="0" marR="0" lvl="0" indent="0" algn="l" rtl="0">
              <a:spcBef>
                <a:spcPts val="0"/>
              </a:spcBef>
              <a:spcAft>
                <a:spcPts val="0"/>
              </a:spcAft>
              <a:buNone/>
            </a:pPr>
            <a:r>
              <a:rPr lang="en-US" sz="2200" dirty="0">
                <a:solidFill>
                  <a:schemeClr val="tx1"/>
                </a:solidFill>
                <a:latin typeface="Calibri" panose="020F0502020204030204" pitchFamily="34" charset="0"/>
                <a:ea typeface="Cambria"/>
                <a:cs typeface="Cambria"/>
                <a:sym typeface="Cambria"/>
              </a:rPr>
              <a:t>1) improves </a:t>
            </a:r>
            <a:r>
              <a:rPr lang="en-US" sz="2200" b="1" dirty="0">
                <a:solidFill>
                  <a:schemeClr val="tx1"/>
                </a:solidFill>
                <a:latin typeface="Calibri" panose="020F0502020204030204" pitchFamily="34" charset="0"/>
                <a:ea typeface="Cambria"/>
                <a:cs typeface="Cambria"/>
                <a:sym typeface="Cambria"/>
              </a:rPr>
              <a:t>educational </a:t>
            </a:r>
            <a:r>
              <a:rPr lang="en-US" sz="2200" dirty="0" smtClean="0">
                <a:solidFill>
                  <a:schemeClr val="tx1"/>
                </a:solidFill>
                <a:latin typeface="Calibri" panose="020F0502020204030204" pitchFamily="34" charset="0"/>
                <a:ea typeface="Cambria"/>
                <a:cs typeface="Cambria"/>
                <a:sym typeface="Cambria"/>
              </a:rPr>
              <a:t>outcomes</a:t>
            </a:r>
            <a:endParaRPr sz="2200" dirty="0">
              <a:solidFill>
                <a:schemeClr val="tx1"/>
              </a:solidFill>
              <a:latin typeface="Calibri" panose="020F0502020204030204" pitchFamily="34" charset="0"/>
              <a:ea typeface="Cambria"/>
              <a:cs typeface="Cambria"/>
              <a:sym typeface="Cambria"/>
            </a:endParaRPr>
          </a:p>
          <a:p>
            <a:pPr marL="0" marR="0" lvl="0" indent="0" algn="l" rtl="0">
              <a:spcBef>
                <a:spcPts val="0"/>
              </a:spcBef>
              <a:spcAft>
                <a:spcPts val="0"/>
              </a:spcAft>
              <a:buNone/>
            </a:pPr>
            <a:r>
              <a:rPr lang="en-US" sz="2200" dirty="0">
                <a:solidFill>
                  <a:schemeClr val="tx1"/>
                </a:solidFill>
                <a:latin typeface="Calibri" panose="020F0502020204030204" pitchFamily="34" charset="0"/>
                <a:ea typeface="Cambria"/>
                <a:cs typeface="Cambria"/>
                <a:sym typeface="Cambria"/>
              </a:rPr>
              <a:t>2) fosters a sustainable </a:t>
            </a:r>
            <a:r>
              <a:rPr lang="en-US" sz="2200" b="1" dirty="0">
                <a:solidFill>
                  <a:schemeClr val="tx1"/>
                </a:solidFill>
                <a:latin typeface="Calibri" panose="020F0502020204030204" pitchFamily="34" charset="0"/>
                <a:ea typeface="Cambria"/>
                <a:cs typeface="Cambria"/>
                <a:sym typeface="Cambria"/>
              </a:rPr>
              <a:t>economic</a:t>
            </a:r>
            <a:r>
              <a:rPr lang="en-US" sz="2200" dirty="0">
                <a:solidFill>
                  <a:schemeClr val="tx1"/>
                </a:solidFill>
                <a:latin typeface="Calibri" panose="020F0502020204030204" pitchFamily="34" charset="0"/>
                <a:ea typeface="Cambria"/>
                <a:cs typeface="Cambria"/>
                <a:sym typeface="Cambria"/>
              </a:rPr>
              <a:t> </a:t>
            </a:r>
            <a:r>
              <a:rPr lang="en-US" sz="2200" dirty="0" smtClean="0">
                <a:solidFill>
                  <a:schemeClr val="tx1"/>
                </a:solidFill>
                <a:latin typeface="Calibri" panose="020F0502020204030204" pitchFamily="34" charset="0"/>
                <a:ea typeface="Cambria"/>
                <a:cs typeface="Cambria"/>
                <a:sym typeface="Cambria"/>
              </a:rPr>
              <a:t>base</a:t>
            </a:r>
            <a:endParaRPr sz="2200" dirty="0">
              <a:solidFill>
                <a:schemeClr val="tx1"/>
              </a:solidFill>
              <a:latin typeface="Calibri" panose="020F0502020204030204" pitchFamily="34" charset="0"/>
              <a:ea typeface="Cambria"/>
              <a:cs typeface="Cambria"/>
              <a:sym typeface="Cambria"/>
            </a:endParaRPr>
          </a:p>
          <a:p>
            <a:pPr marL="0" marR="0" lvl="0" indent="0" algn="l" rtl="0">
              <a:spcBef>
                <a:spcPts val="0"/>
              </a:spcBef>
              <a:spcAft>
                <a:spcPts val="0"/>
              </a:spcAft>
              <a:buNone/>
            </a:pPr>
            <a:r>
              <a:rPr lang="en-US" sz="2200" dirty="0">
                <a:solidFill>
                  <a:schemeClr val="tx1"/>
                </a:solidFill>
                <a:latin typeface="Calibri" panose="020F0502020204030204" pitchFamily="34" charset="0"/>
                <a:ea typeface="Cambria"/>
                <a:cs typeface="Cambria"/>
                <a:sym typeface="Cambria"/>
              </a:rPr>
              <a:t>3) accelerates</a:t>
            </a:r>
            <a:r>
              <a:rPr lang="en-US" sz="2200" b="1" dirty="0">
                <a:solidFill>
                  <a:schemeClr val="tx1"/>
                </a:solidFill>
                <a:latin typeface="Calibri" panose="020F0502020204030204" pitchFamily="34" charset="0"/>
                <a:ea typeface="Cambria"/>
                <a:cs typeface="Cambria"/>
                <a:sym typeface="Cambria"/>
              </a:rPr>
              <a:t> job </a:t>
            </a:r>
            <a:r>
              <a:rPr lang="en-US" sz="2200" dirty="0" smtClean="0">
                <a:solidFill>
                  <a:schemeClr val="tx1"/>
                </a:solidFill>
                <a:latin typeface="Calibri" panose="020F0502020204030204" pitchFamily="34" charset="0"/>
                <a:ea typeface="Cambria"/>
                <a:cs typeface="Cambria"/>
                <a:sym typeface="Cambria"/>
              </a:rPr>
              <a:t>creation</a:t>
            </a:r>
          </a:p>
          <a:p>
            <a:pPr marL="0" marR="0" lvl="0" indent="0" algn="l" rtl="0">
              <a:spcBef>
                <a:spcPts val="0"/>
              </a:spcBef>
              <a:spcAft>
                <a:spcPts val="0"/>
              </a:spcAft>
              <a:buNone/>
            </a:pPr>
            <a:r>
              <a:rPr lang="en-US" sz="2200" dirty="0" smtClean="0">
                <a:solidFill>
                  <a:schemeClr val="tx1"/>
                </a:solidFill>
                <a:latin typeface="Calibri" panose="020F0502020204030204" pitchFamily="34" charset="0"/>
                <a:ea typeface="Cambria"/>
                <a:cs typeface="Cambria"/>
                <a:sym typeface="Cambria"/>
              </a:rPr>
              <a:t>4</a:t>
            </a:r>
            <a:r>
              <a:rPr lang="en-US" sz="2200" dirty="0">
                <a:solidFill>
                  <a:schemeClr val="tx1"/>
                </a:solidFill>
                <a:latin typeface="Calibri" panose="020F0502020204030204" pitchFamily="34" charset="0"/>
                <a:ea typeface="Cambria"/>
                <a:cs typeface="Cambria"/>
                <a:sym typeface="Cambria"/>
              </a:rPr>
              <a:t>) promotes </a:t>
            </a:r>
            <a:r>
              <a:rPr lang="en-US" sz="2200" b="1" dirty="0">
                <a:solidFill>
                  <a:schemeClr val="tx1"/>
                </a:solidFill>
                <a:latin typeface="Calibri" panose="020F0502020204030204" pitchFamily="34" charset="0"/>
                <a:ea typeface="Cambria"/>
                <a:cs typeface="Cambria"/>
                <a:sym typeface="Cambria"/>
              </a:rPr>
              <a:t>healthy</a:t>
            </a:r>
            <a:r>
              <a:rPr lang="en-US" sz="2200" dirty="0">
                <a:solidFill>
                  <a:schemeClr val="tx1"/>
                </a:solidFill>
                <a:latin typeface="Calibri" panose="020F0502020204030204" pitchFamily="34" charset="0"/>
                <a:ea typeface="Cambria"/>
                <a:cs typeface="Cambria"/>
                <a:sym typeface="Cambria"/>
              </a:rPr>
              <a:t> </a:t>
            </a:r>
            <a:r>
              <a:rPr lang="en-US" sz="2200" dirty="0" smtClean="0">
                <a:solidFill>
                  <a:schemeClr val="tx1"/>
                </a:solidFill>
                <a:latin typeface="Calibri" panose="020F0502020204030204" pitchFamily="34" charset="0"/>
                <a:ea typeface="Cambria"/>
                <a:cs typeface="Cambria"/>
                <a:sym typeface="Cambria"/>
              </a:rPr>
              <a:t>behaviors</a:t>
            </a:r>
          </a:p>
          <a:p>
            <a:pPr marL="0" marR="0" lvl="0" indent="0" algn="l" rtl="0">
              <a:spcBef>
                <a:spcPts val="0"/>
              </a:spcBef>
              <a:spcAft>
                <a:spcPts val="0"/>
              </a:spcAft>
              <a:buNone/>
            </a:pPr>
            <a:r>
              <a:rPr lang="en-US" sz="2200" dirty="0" smtClean="0">
                <a:solidFill>
                  <a:schemeClr val="tx1"/>
                </a:solidFill>
                <a:latin typeface="Calibri" panose="020F0502020204030204" pitchFamily="34" charset="0"/>
                <a:ea typeface="Cambria"/>
                <a:cs typeface="Cambria"/>
                <a:sym typeface="Cambria"/>
              </a:rPr>
              <a:t>5</a:t>
            </a:r>
            <a:r>
              <a:rPr lang="en-US" sz="2200" dirty="0">
                <a:solidFill>
                  <a:schemeClr val="tx1"/>
                </a:solidFill>
                <a:latin typeface="Calibri" panose="020F0502020204030204" pitchFamily="34" charset="0"/>
                <a:ea typeface="Cambria"/>
                <a:cs typeface="Cambria"/>
                <a:sym typeface="Cambria"/>
              </a:rPr>
              <a:t>) supports </a:t>
            </a:r>
            <a:r>
              <a:rPr lang="en-US" sz="2200" b="1" dirty="0">
                <a:solidFill>
                  <a:schemeClr val="tx1"/>
                </a:solidFill>
                <a:latin typeface="Calibri" panose="020F0502020204030204" pitchFamily="34" charset="0"/>
                <a:ea typeface="Cambria"/>
                <a:cs typeface="Cambria"/>
                <a:sym typeface="Cambria"/>
              </a:rPr>
              <a:t>sustainably</a:t>
            </a:r>
            <a:r>
              <a:rPr lang="en-US" sz="2200" dirty="0">
                <a:solidFill>
                  <a:schemeClr val="tx1"/>
                </a:solidFill>
                <a:latin typeface="Calibri" panose="020F0502020204030204" pitchFamily="34" charset="0"/>
                <a:ea typeface="Cambria"/>
                <a:cs typeface="Cambria"/>
                <a:sym typeface="Cambria"/>
              </a:rPr>
              <a:t> built </a:t>
            </a:r>
            <a:r>
              <a:rPr lang="en-US" sz="2200" dirty="0" smtClean="0">
                <a:solidFill>
                  <a:schemeClr val="tx1"/>
                </a:solidFill>
                <a:latin typeface="Calibri" panose="020F0502020204030204" pitchFamily="34" charset="0"/>
                <a:ea typeface="Cambria"/>
                <a:cs typeface="Cambria"/>
                <a:sym typeface="Cambria"/>
              </a:rPr>
              <a:t>communities</a:t>
            </a:r>
            <a:endParaRPr sz="2200" dirty="0">
              <a:solidFill>
                <a:schemeClr val="tx1"/>
              </a:solidFill>
              <a:latin typeface="Calibri" panose="020F0502020204030204" pitchFamily="34" charset="0"/>
            </a:endParaRPr>
          </a:p>
        </p:txBody>
      </p:sp>
      <p:sp>
        <p:nvSpPr>
          <p:cNvPr id="113" name="Shape 113"/>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Shape 114"/>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Shape 116"/>
          <p:cNvSpPr/>
          <p:nvPr/>
        </p:nvSpPr>
        <p:spPr>
          <a:xfrm>
            <a:off x="248535" y="4114799"/>
            <a:ext cx="8057265" cy="17626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96A6E"/>
              </a:solidFill>
              <a:latin typeface="Calibri"/>
              <a:ea typeface="Calibri"/>
              <a:cs typeface="Calibri"/>
              <a:sym typeface="Calibri"/>
            </a:endParaRPr>
          </a:p>
        </p:txBody>
      </p:sp>
      <p:sp>
        <p:nvSpPr>
          <p:cNvPr id="5" name="TextBox 4"/>
          <p:cNvSpPr txBox="1"/>
          <p:nvPr/>
        </p:nvSpPr>
        <p:spPr>
          <a:xfrm>
            <a:off x="1961500" y="396240"/>
            <a:ext cx="4927600" cy="707886"/>
          </a:xfrm>
          <a:prstGeom prst="rect">
            <a:avLst/>
          </a:prstGeom>
          <a:noFill/>
        </p:spPr>
        <p:txBody>
          <a:bodyPr wrap="square" rtlCol="0">
            <a:spAutoFit/>
          </a:bodyPr>
          <a:lstStyle/>
          <a:p>
            <a:pPr lvl="0" algn="ctr"/>
            <a:r>
              <a:rPr lang="en-US" sz="4000" b="1" dirty="0">
                <a:solidFill>
                  <a:srgbClr val="134C69"/>
                </a:solidFill>
                <a:latin typeface="Calibri" panose="020F0502020204030204" pitchFamily="34" charset="0"/>
                <a:ea typeface="Cambria"/>
                <a:cs typeface="Cambria"/>
                <a:sym typeface="Cambria"/>
              </a:rPr>
              <a:t>OUR</a:t>
            </a:r>
            <a:r>
              <a:rPr lang="en-US" sz="4000" b="1" dirty="0">
                <a:solidFill>
                  <a:srgbClr val="292E77"/>
                </a:solidFill>
                <a:latin typeface="Calibri" panose="020F0502020204030204" pitchFamily="34" charset="0"/>
                <a:ea typeface="Cambria"/>
                <a:cs typeface="Cambria"/>
                <a:sym typeface="Cambria"/>
              </a:rPr>
              <a:t> </a:t>
            </a:r>
            <a:r>
              <a:rPr lang="en-US" sz="4000" b="1" dirty="0">
                <a:solidFill>
                  <a:srgbClr val="218441"/>
                </a:solidFill>
                <a:latin typeface="Calibri" panose="020F0502020204030204" pitchFamily="34" charset="0"/>
                <a:ea typeface="Cambria"/>
                <a:cs typeface="Cambria"/>
                <a:sym typeface="Cambria"/>
              </a:rPr>
              <a:t>MISSION</a:t>
            </a:r>
            <a:endParaRPr lang="en-US" sz="4000" dirty="0">
              <a:solidFill>
                <a:srgbClr val="21844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lvl="0" algn="ctr">
              <a:buClr>
                <a:srgbClr val="218441"/>
              </a:buClr>
              <a:buSzPts val="4000"/>
            </a:pPr>
            <a:r>
              <a:rPr lang="en-US" sz="4000" b="1" dirty="0" smtClean="0">
                <a:solidFill>
                  <a:srgbClr val="218441"/>
                </a:solidFill>
                <a:latin typeface="Calibri" panose="020F0502020204030204" pitchFamily="34" charset="0"/>
                <a:ea typeface="Cambria"/>
                <a:cs typeface="Cambria"/>
                <a:sym typeface="Cambria"/>
              </a:rPr>
              <a:t>Jobs</a:t>
            </a:r>
            <a:endParaRPr lang="en-US" sz="1800" dirty="0">
              <a:solidFill>
                <a:srgbClr val="218441"/>
              </a:solidFill>
              <a:latin typeface="Calibri" panose="020F0502020204030204" pitchFamily="34" charset="0"/>
              <a:ea typeface="Calibri"/>
              <a:cs typeface="Calibri"/>
              <a:sym typeface="Calibri"/>
            </a:endParaRPr>
          </a:p>
        </p:txBody>
      </p:sp>
      <p:sp>
        <p:nvSpPr>
          <p:cNvPr id="223" name="Shape 223"/>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Shape 224"/>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Shape 225"/>
          <p:cNvSpPr/>
          <p:nvPr/>
        </p:nvSpPr>
        <p:spPr>
          <a:xfrm>
            <a:off x="667430" y="1544821"/>
            <a:ext cx="7543800" cy="5250668"/>
          </a:xfrm>
          <a:prstGeom prst="rect">
            <a:avLst/>
          </a:prstGeom>
          <a:noFill/>
          <a:ln>
            <a:noFill/>
          </a:ln>
        </p:spPr>
        <p:txBody>
          <a:bodyPr spcFirstLastPara="1" wrap="square" lIns="91425" tIns="45700" rIns="91425" bIns="45700" anchor="t" anchorCtr="0">
            <a:noAutofit/>
          </a:bodyPr>
          <a:lstStyle/>
          <a:p>
            <a:pPr marL="114300" lvl="0">
              <a:buClr>
                <a:srgbClr val="262D62"/>
              </a:buClr>
              <a:buSzPts val="3200"/>
            </a:pPr>
            <a:r>
              <a:rPr lang="en-US" sz="2000" b="1" dirty="0">
                <a:solidFill>
                  <a:srgbClr val="2F2B20"/>
                </a:solidFill>
                <a:latin typeface="Calibri" panose="020F0502020204030204" pitchFamily="34" charset="0"/>
                <a:ea typeface="Cambria"/>
                <a:cs typeface="Cambria"/>
                <a:sym typeface="Cambria"/>
              </a:rPr>
              <a:t>Goal: </a:t>
            </a:r>
            <a:endParaRPr lang="en-US" sz="2000" b="1" dirty="0" smtClean="0">
              <a:solidFill>
                <a:srgbClr val="2F2B20"/>
              </a:solidFill>
              <a:latin typeface="Calibri" panose="020F0502020204030204" pitchFamily="34" charset="0"/>
              <a:ea typeface="Cambria"/>
              <a:cs typeface="Cambria"/>
              <a:sym typeface="Cambria"/>
            </a:endParaRPr>
          </a:p>
          <a:p>
            <a:pPr marL="114300" lvl="0">
              <a:buClr>
                <a:srgbClr val="262D62"/>
              </a:buClr>
              <a:buSzPts val="3200"/>
            </a:pPr>
            <a:r>
              <a:rPr lang="en-US" sz="2000" dirty="0" smtClean="0">
                <a:solidFill>
                  <a:srgbClr val="2F2B20"/>
                </a:solidFill>
                <a:latin typeface="Calibri" panose="020F0502020204030204" pitchFamily="34" charset="0"/>
                <a:ea typeface="Cambria"/>
                <a:cs typeface="Cambria"/>
                <a:sym typeface="Cambria"/>
              </a:rPr>
              <a:t>Accelerate </a:t>
            </a:r>
            <a:r>
              <a:rPr lang="en-US" sz="2000" dirty="0">
                <a:solidFill>
                  <a:srgbClr val="2F2B20"/>
                </a:solidFill>
                <a:latin typeface="Calibri" panose="020F0502020204030204" pitchFamily="34" charset="0"/>
                <a:ea typeface="Cambria"/>
                <a:cs typeface="Cambria"/>
                <a:sym typeface="Cambria"/>
              </a:rPr>
              <a:t>job creation. </a:t>
            </a:r>
            <a:endParaRPr lang="en-US" sz="2000" dirty="0" smtClean="0">
              <a:solidFill>
                <a:srgbClr val="2F2B20"/>
              </a:solidFill>
              <a:latin typeface="Calibri" panose="020F0502020204030204" pitchFamily="34" charset="0"/>
              <a:ea typeface="Cambria"/>
              <a:cs typeface="Cambria"/>
              <a:sym typeface="Cambria"/>
            </a:endParaRPr>
          </a:p>
          <a:p>
            <a:pPr marL="114300" lvl="0">
              <a:buClr>
                <a:srgbClr val="262D62"/>
              </a:buClr>
              <a:buSzPts val="3200"/>
            </a:pPr>
            <a:endParaRPr lang="en-US" sz="2000" dirty="0" smtClean="0">
              <a:latin typeface="Calibri" panose="020F0502020204030204" pitchFamily="34" charset="0"/>
              <a:ea typeface="Cambria"/>
            </a:endParaRPr>
          </a:p>
          <a:p>
            <a:pPr marL="114300" lvl="0">
              <a:buClr>
                <a:srgbClr val="262D62"/>
              </a:buClr>
              <a:buSzPts val="3200"/>
            </a:pPr>
            <a:r>
              <a:rPr lang="en-US" sz="2000" b="1" dirty="0" err="1" smtClean="0">
                <a:solidFill>
                  <a:srgbClr val="2F2B20"/>
                </a:solidFill>
                <a:latin typeface="Calibri" panose="020F0502020204030204" pitchFamily="34" charset="0"/>
                <a:ea typeface="Cambria"/>
                <a:cs typeface="Cambria"/>
                <a:sym typeface="Cambria"/>
              </a:rPr>
              <a:t>Subgoals</a:t>
            </a:r>
            <a:r>
              <a:rPr lang="en-US" sz="2000" b="1" dirty="0" smtClean="0">
                <a:solidFill>
                  <a:srgbClr val="2F2B20"/>
                </a:solidFill>
                <a:latin typeface="Calibri" panose="020F0502020204030204" pitchFamily="34" charset="0"/>
                <a:ea typeface="Cambria"/>
                <a:cs typeface="Cambria"/>
                <a:sym typeface="Cambria"/>
              </a:rPr>
              <a:t>:</a:t>
            </a:r>
            <a:endParaRPr lang="en-US" sz="2000" b="1" dirty="0">
              <a:solidFill>
                <a:srgbClr val="2F2B20"/>
              </a:solidFill>
              <a:latin typeface="Calibri" panose="020F0502020204030204" pitchFamily="34" charset="0"/>
              <a:ea typeface="Cambria"/>
              <a:cs typeface="Cambria"/>
              <a:sym typeface="Cambria"/>
            </a:endParaRPr>
          </a:p>
          <a:p>
            <a:pPr marL="411480" lvl="1">
              <a:buClr>
                <a:srgbClr val="9CBEBD"/>
              </a:buClr>
              <a:buSzPts val="2000"/>
            </a:pPr>
            <a:r>
              <a:rPr lang="en-US" sz="2000" dirty="0">
                <a:solidFill>
                  <a:srgbClr val="2F2B20"/>
                </a:solidFill>
                <a:latin typeface="Calibri" panose="020F0502020204030204" pitchFamily="34" charset="0"/>
                <a:ea typeface="Cambria"/>
                <a:cs typeface="Cambria"/>
                <a:sym typeface="Cambria"/>
              </a:rPr>
              <a:t>1) Invest in a sector approach to occupational skills training that prepares jobseekers in the Promise Zone for career pathways to middle skilled jobs that ensure self-sufficiency</a:t>
            </a:r>
            <a:endParaRPr lang="en-US" sz="2000" dirty="0">
              <a:latin typeface="Calibri" panose="020F0502020204030204" pitchFamily="34" charset="0"/>
            </a:endParaRPr>
          </a:p>
          <a:p>
            <a:pPr marL="640080" lvl="1" indent="-152400">
              <a:buClr>
                <a:srgbClr val="9CBEBD"/>
              </a:buClr>
              <a:buSzPts val="1200"/>
            </a:pPr>
            <a:endParaRPr lang="en-US" sz="2000" dirty="0">
              <a:solidFill>
                <a:srgbClr val="2F2B20"/>
              </a:solidFill>
              <a:latin typeface="Calibri" panose="020F0502020204030204" pitchFamily="34" charset="0"/>
              <a:ea typeface="Cambria"/>
              <a:cs typeface="Cambria"/>
              <a:sym typeface="Cambria"/>
            </a:endParaRPr>
          </a:p>
          <a:p>
            <a:pPr marL="411480" lvl="1">
              <a:buClr>
                <a:srgbClr val="9CBEBD"/>
              </a:buClr>
              <a:buSzPts val="2000"/>
            </a:pPr>
            <a:r>
              <a:rPr lang="en-US" sz="2000" dirty="0">
                <a:solidFill>
                  <a:srgbClr val="2F2B20"/>
                </a:solidFill>
                <a:latin typeface="Calibri" panose="020F0502020204030204" pitchFamily="34" charset="0"/>
                <a:ea typeface="Cambria"/>
                <a:cs typeface="Cambria"/>
                <a:sym typeface="Cambria"/>
              </a:rPr>
              <a:t>2) Improve business climate for economic growth by focusing on collective efforts on reducing locally controlled regulations, and streamlining predictable permitting policies and procedures</a:t>
            </a:r>
          </a:p>
          <a:p>
            <a:pPr marL="411480" marR="0" lvl="1" indent="0" algn="l" rtl="0">
              <a:lnSpc>
                <a:spcPct val="100000"/>
              </a:lnSpc>
              <a:spcBef>
                <a:spcPts val="400"/>
              </a:spcBef>
              <a:spcAft>
                <a:spcPts val="0"/>
              </a:spcAft>
              <a:buClr>
                <a:srgbClr val="9CBEBD"/>
              </a:buClr>
              <a:buSzPts val="2000"/>
              <a:buFont typeface="Calibri"/>
              <a:buNone/>
            </a:pPr>
            <a:endParaRPr sz="2000" b="0" i="0" u="none" strike="noStrike" cap="none" dirty="0">
              <a:solidFill>
                <a:srgbClr val="2F2B20"/>
              </a:solidFill>
              <a:latin typeface="Calibri"/>
              <a:ea typeface="Calibri"/>
              <a:cs typeface="Calibri"/>
              <a:sym typeface="Calibri"/>
            </a:endParaRPr>
          </a:p>
        </p:txBody>
      </p:sp>
    </p:spTree>
    <p:extLst>
      <p:ext uri="{BB962C8B-B14F-4D97-AF65-F5344CB8AC3E}">
        <p14:creationId xmlns:p14="http://schemas.microsoft.com/office/powerpoint/2010/main" val="4113470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lvl="0" algn="ctr">
              <a:buClr>
                <a:srgbClr val="218441"/>
              </a:buClr>
              <a:buSzPts val="4000"/>
            </a:pPr>
            <a:r>
              <a:rPr lang="en-US" sz="4000" b="1" dirty="0" smtClean="0">
                <a:solidFill>
                  <a:srgbClr val="218441"/>
                </a:solidFill>
                <a:latin typeface="Calibri" panose="020F0502020204030204" pitchFamily="34" charset="0"/>
                <a:ea typeface="Cambria"/>
                <a:cs typeface="Cambria"/>
                <a:sym typeface="Cambria"/>
              </a:rPr>
              <a:t>Economic Development</a:t>
            </a:r>
            <a:endParaRPr lang="en-US" sz="1800" dirty="0">
              <a:solidFill>
                <a:srgbClr val="218441"/>
              </a:solidFill>
              <a:latin typeface="Calibri" panose="020F0502020204030204" pitchFamily="34" charset="0"/>
              <a:ea typeface="Calibri"/>
              <a:cs typeface="Calibri"/>
              <a:sym typeface="Calibri"/>
            </a:endParaRPr>
          </a:p>
        </p:txBody>
      </p:sp>
      <p:sp>
        <p:nvSpPr>
          <p:cNvPr id="223" name="Shape 223"/>
          <p:cNvSpPr/>
          <p:nvPr/>
        </p:nvSpPr>
        <p:spPr>
          <a:xfrm>
            <a:off x="8543925"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Shape 224"/>
          <p:cNvSpPr/>
          <p:nvPr/>
        </p:nvSpPr>
        <p:spPr>
          <a:xfrm>
            <a:off x="8543925" y="5486400"/>
            <a:ext cx="600074"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Shape 225"/>
          <p:cNvSpPr/>
          <p:nvPr/>
        </p:nvSpPr>
        <p:spPr>
          <a:xfrm>
            <a:off x="676956" y="1285875"/>
            <a:ext cx="7543800" cy="5250668"/>
          </a:xfrm>
          <a:prstGeom prst="rect">
            <a:avLst/>
          </a:prstGeom>
          <a:noFill/>
          <a:ln>
            <a:noFill/>
          </a:ln>
        </p:spPr>
        <p:txBody>
          <a:bodyPr spcFirstLastPara="1" wrap="square" lIns="91425" tIns="45700" rIns="91425" bIns="45700" anchor="t" anchorCtr="0">
            <a:noAutofit/>
          </a:bodyPr>
          <a:lstStyle/>
          <a:p>
            <a:pPr marL="114300" lvl="0">
              <a:buClr>
                <a:srgbClr val="262D62"/>
              </a:buClr>
              <a:buSzPts val="3200"/>
            </a:pPr>
            <a:r>
              <a:rPr lang="en-US" sz="2000" b="1" dirty="0">
                <a:solidFill>
                  <a:srgbClr val="2F2B20"/>
                </a:solidFill>
                <a:latin typeface="Calibri" panose="020F0502020204030204" pitchFamily="34" charset="0"/>
                <a:ea typeface="Cambria"/>
                <a:cs typeface="Cambria"/>
                <a:sym typeface="Cambria"/>
              </a:rPr>
              <a:t>Goal: </a:t>
            </a:r>
            <a:endParaRPr lang="en-US" sz="2000" b="1" dirty="0" smtClean="0">
              <a:solidFill>
                <a:srgbClr val="2F2B20"/>
              </a:solidFill>
              <a:latin typeface="Calibri" panose="020F0502020204030204" pitchFamily="34" charset="0"/>
              <a:ea typeface="Cambria"/>
              <a:cs typeface="Cambria"/>
              <a:sym typeface="Cambria"/>
            </a:endParaRPr>
          </a:p>
          <a:p>
            <a:pPr marL="114300" lvl="0">
              <a:buClr>
                <a:srgbClr val="262D62"/>
              </a:buClr>
              <a:buSzPts val="3200"/>
            </a:pPr>
            <a:r>
              <a:rPr lang="en-US" sz="2000" dirty="0" smtClean="0">
                <a:solidFill>
                  <a:srgbClr val="2F2B20"/>
                </a:solidFill>
                <a:latin typeface="Calibri" panose="020F0502020204030204" pitchFamily="34" charset="0"/>
                <a:ea typeface="Cambria"/>
                <a:cs typeface="Cambria"/>
                <a:sym typeface="Cambria"/>
              </a:rPr>
              <a:t>Promote </a:t>
            </a:r>
            <a:r>
              <a:rPr lang="en-US" sz="2000" dirty="0">
                <a:solidFill>
                  <a:srgbClr val="2F2B20"/>
                </a:solidFill>
                <a:latin typeface="Calibri" panose="020F0502020204030204" pitchFamily="34" charset="0"/>
                <a:ea typeface="Cambria"/>
                <a:cs typeface="Cambria"/>
                <a:sym typeface="Cambria"/>
              </a:rPr>
              <a:t>a sustainable economic base.</a:t>
            </a:r>
          </a:p>
          <a:p>
            <a:pPr marL="114300" lvl="0">
              <a:buClr>
                <a:srgbClr val="262D62"/>
              </a:buClr>
              <a:buSzPts val="3200"/>
            </a:pPr>
            <a:endParaRPr lang="en-US" sz="2000" dirty="0">
              <a:solidFill>
                <a:srgbClr val="2F2B20"/>
              </a:solidFill>
              <a:latin typeface="Calibri" panose="020F0502020204030204" pitchFamily="34" charset="0"/>
              <a:ea typeface="Cambria"/>
              <a:cs typeface="Cambria"/>
              <a:sym typeface="Cambria"/>
            </a:endParaRPr>
          </a:p>
          <a:p>
            <a:pPr marL="114300" lvl="0">
              <a:buClr>
                <a:srgbClr val="262D62"/>
              </a:buClr>
              <a:buSzPts val="3200"/>
            </a:pPr>
            <a:r>
              <a:rPr lang="en-US" sz="2000" b="1" dirty="0" err="1">
                <a:solidFill>
                  <a:srgbClr val="2F2B20"/>
                </a:solidFill>
                <a:latin typeface="Calibri" panose="020F0502020204030204" pitchFamily="34" charset="0"/>
                <a:ea typeface="Cambria"/>
                <a:cs typeface="Cambria"/>
                <a:sym typeface="Cambria"/>
              </a:rPr>
              <a:t>Subgoals</a:t>
            </a:r>
            <a:r>
              <a:rPr lang="en-US" sz="2000" b="1" dirty="0">
                <a:solidFill>
                  <a:srgbClr val="2F2B20"/>
                </a:solidFill>
                <a:latin typeface="Calibri" panose="020F0502020204030204" pitchFamily="34" charset="0"/>
                <a:ea typeface="Cambria"/>
                <a:cs typeface="Cambria"/>
                <a:sym typeface="Cambria"/>
              </a:rPr>
              <a:t>: </a:t>
            </a:r>
          </a:p>
          <a:p>
            <a:pPr marL="411480" lvl="1">
              <a:buClr>
                <a:srgbClr val="9CBEBD"/>
              </a:buClr>
              <a:buSzPts val="1900"/>
            </a:pPr>
            <a:r>
              <a:rPr lang="en-US" sz="2000" dirty="0">
                <a:solidFill>
                  <a:srgbClr val="2F2B20"/>
                </a:solidFill>
                <a:latin typeface="Calibri" panose="020F0502020204030204" pitchFamily="34" charset="0"/>
                <a:ea typeface="Cambria"/>
                <a:cs typeface="Cambria"/>
                <a:sym typeface="Cambria"/>
              </a:rPr>
              <a:t>1) Revitalize commercial corridors within the Promise Zone; each of which is a vital asset and offer tremendous revitalization opportunities, including retail, commercial, and housing</a:t>
            </a:r>
            <a:endParaRPr lang="en-US" sz="2000" dirty="0">
              <a:latin typeface="Calibri" panose="020F0502020204030204" pitchFamily="34" charset="0"/>
            </a:endParaRPr>
          </a:p>
          <a:p>
            <a:pPr marL="640080" lvl="1" indent="-107950">
              <a:buClr>
                <a:srgbClr val="9CBEBD"/>
              </a:buClr>
              <a:buSzPts val="1900"/>
            </a:pPr>
            <a:endParaRPr lang="en-US" sz="2000" dirty="0">
              <a:solidFill>
                <a:srgbClr val="2F2B20"/>
              </a:solidFill>
              <a:latin typeface="Calibri" panose="020F0502020204030204" pitchFamily="34" charset="0"/>
              <a:ea typeface="Cambria"/>
              <a:cs typeface="Cambria"/>
              <a:sym typeface="Cambria"/>
            </a:endParaRPr>
          </a:p>
          <a:p>
            <a:pPr marL="411480" lvl="1">
              <a:buClr>
                <a:srgbClr val="9CBEBD"/>
              </a:buClr>
              <a:buSzPts val="1900"/>
            </a:pPr>
            <a:r>
              <a:rPr lang="en-US" sz="2000" dirty="0">
                <a:solidFill>
                  <a:srgbClr val="2F2B20"/>
                </a:solidFill>
                <a:latin typeface="Calibri" panose="020F0502020204030204" pitchFamily="34" charset="0"/>
                <a:ea typeface="Cambria"/>
                <a:cs typeface="Cambria"/>
                <a:sym typeface="Cambria"/>
              </a:rPr>
              <a:t>2) Focus resources on key infill and major development projects that contribute to creating jobs, improving the quality of life and building a sustainable local economy</a:t>
            </a:r>
            <a:endParaRPr lang="en-US" sz="2000" dirty="0">
              <a:latin typeface="Calibri" panose="020F0502020204030204" pitchFamily="34" charset="0"/>
              <a:ea typeface="Cambria"/>
            </a:endParaRPr>
          </a:p>
          <a:p>
            <a:pPr marL="411480" lvl="1">
              <a:buClr>
                <a:srgbClr val="9CBEBD"/>
              </a:buClr>
              <a:buSzPts val="1900"/>
            </a:pPr>
            <a:endParaRPr lang="en-US" sz="2000" b="1" dirty="0">
              <a:solidFill>
                <a:srgbClr val="2F2B20"/>
              </a:solidFill>
              <a:latin typeface="Calibri" panose="020F0502020204030204" pitchFamily="34" charset="0"/>
              <a:ea typeface="Cambria"/>
              <a:cs typeface="Cambria"/>
              <a:sym typeface="Cambria"/>
            </a:endParaRPr>
          </a:p>
          <a:p>
            <a:pPr marL="411480" lvl="1">
              <a:buClr>
                <a:srgbClr val="9CBEBD"/>
              </a:buClr>
              <a:buSzPts val="1900"/>
            </a:pPr>
            <a:r>
              <a:rPr lang="en-US" sz="2000" dirty="0">
                <a:solidFill>
                  <a:srgbClr val="2F2B20"/>
                </a:solidFill>
                <a:latin typeface="Calibri" panose="020F0502020204030204" pitchFamily="34" charset="0"/>
                <a:ea typeface="Cambria"/>
                <a:cs typeface="Cambria"/>
                <a:sym typeface="Cambria"/>
              </a:rPr>
              <a:t>3) Implement and promote policy and planning initiatives that effectively improve business-friendly conditions and processes to encourage further development and </a:t>
            </a:r>
            <a:r>
              <a:rPr lang="en-US" sz="2000" dirty="0" smtClean="0">
                <a:solidFill>
                  <a:srgbClr val="2F2B20"/>
                </a:solidFill>
                <a:latin typeface="Calibri" panose="020F0502020204030204" pitchFamily="34" charset="0"/>
                <a:ea typeface="Cambria"/>
                <a:cs typeface="Cambria"/>
                <a:sym typeface="Cambria"/>
              </a:rPr>
              <a:t>investment</a:t>
            </a:r>
            <a:endParaRPr lang="en-US" sz="2000" dirty="0">
              <a:solidFill>
                <a:srgbClr val="2F2B20"/>
              </a:solidFill>
              <a:latin typeface="Calibri" panose="020F0502020204030204" pitchFamily="34" charset="0"/>
              <a:ea typeface="Cambria"/>
              <a:cs typeface="Cambria"/>
              <a:sym typeface="Cambria"/>
            </a:endParaRPr>
          </a:p>
          <a:p>
            <a:pPr marL="411480" marR="0" lvl="1" indent="0" algn="l" rtl="0">
              <a:lnSpc>
                <a:spcPct val="100000"/>
              </a:lnSpc>
              <a:spcBef>
                <a:spcPts val="400"/>
              </a:spcBef>
              <a:spcAft>
                <a:spcPts val="0"/>
              </a:spcAft>
              <a:buClr>
                <a:srgbClr val="9CBEBD"/>
              </a:buClr>
              <a:buSzPts val="2000"/>
              <a:buFont typeface="Calibri"/>
              <a:buNone/>
            </a:pPr>
            <a:endParaRPr sz="2000" b="0" i="0" u="none" strike="noStrike" cap="none" dirty="0">
              <a:solidFill>
                <a:srgbClr val="2F2B20"/>
              </a:solidFill>
              <a:latin typeface="Calibri"/>
              <a:ea typeface="Calibri"/>
              <a:cs typeface="Calibri"/>
              <a:sym typeface="Calibri"/>
            </a:endParaRPr>
          </a:p>
        </p:txBody>
      </p:sp>
    </p:spTree>
    <p:extLst>
      <p:ext uri="{BB962C8B-B14F-4D97-AF65-F5344CB8AC3E}">
        <p14:creationId xmlns:p14="http://schemas.microsoft.com/office/powerpoint/2010/main" val="3285413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6" name="Shape 31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Shape 31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Shape 319"/>
          <p:cNvSpPr txBox="1"/>
          <p:nvPr/>
        </p:nvSpPr>
        <p:spPr>
          <a:xfrm>
            <a:off x="684744" y="3765257"/>
            <a:ext cx="693420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smtClean="0">
                <a:solidFill>
                  <a:schemeClr val="tx1"/>
                </a:solidFill>
                <a:latin typeface="Calibri" panose="020F0502020204030204" pitchFamily="34" charset="0"/>
                <a:ea typeface="Cambria"/>
                <a:cs typeface="Cambria"/>
                <a:sym typeface="Cambria"/>
              </a:rPr>
              <a:t>Hilary </a:t>
            </a:r>
            <a:r>
              <a:rPr lang="en-US" sz="4000" b="1" dirty="0" err="1">
                <a:solidFill>
                  <a:schemeClr val="tx1"/>
                </a:solidFill>
                <a:latin typeface="Calibri" panose="020F0502020204030204" pitchFamily="34" charset="0"/>
                <a:ea typeface="Cambria"/>
                <a:cs typeface="Cambria"/>
                <a:sym typeface="Cambria"/>
              </a:rPr>
              <a:t>Tellesen</a:t>
            </a:r>
            <a:endParaRPr sz="4000" b="1" dirty="0">
              <a:solidFill>
                <a:schemeClr val="tx1"/>
              </a:solidFill>
              <a:latin typeface="Calibri" panose="020F0502020204030204" pitchFamily="34" charset="0"/>
              <a:ea typeface="Cambria"/>
              <a:cs typeface="Cambria"/>
              <a:sym typeface="Cambria"/>
            </a:endParaRPr>
          </a:p>
          <a:p>
            <a:pPr marL="0" marR="0" lvl="0" indent="0" algn="ctr" rtl="0">
              <a:spcBef>
                <a:spcPts val="0"/>
              </a:spcBef>
              <a:spcAft>
                <a:spcPts val="0"/>
              </a:spcAft>
              <a:buNone/>
            </a:pPr>
            <a:r>
              <a:rPr lang="en-US" sz="4000" dirty="0">
                <a:solidFill>
                  <a:schemeClr val="dk1"/>
                </a:solidFill>
                <a:latin typeface="Calibri" panose="020F0502020204030204" pitchFamily="34" charset="0"/>
                <a:ea typeface="Cambria"/>
                <a:cs typeface="Cambria"/>
                <a:sym typeface="Cambria"/>
              </a:rPr>
              <a:t>Workforce Programs Manager </a:t>
            </a:r>
            <a:endParaRPr sz="4000" dirty="0">
              <a:solidFill>
                <a:schemeClr val="dk1"/>
              </a:solidFill>
              <a:latin typeface="Calibri" panose="020F0502020204030204" pitchFamily="34" charset="0"/>
              <a:ea typeface="Cambria"/>
              <a:cs typeface="Cambria"/>
              <a:sym typeface="Cambri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531" y="1762125"/>
            <a:ext cx="3476625" cy="131445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6" name="Shape 32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Shape 32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Shape 319"/>
          <p:cNvSpPr txBox="1"/>
          <p:nvPr/>
        </p:nvSpPr>
        <p:spPr>
          <a:xfrm>
            <a:off x="684743" y="3765257"/>
            <a:ext cx="693420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smtClean="0">
                <a:solidFill>
                  <a:schemeClr val="tx1"/>
                </a:solidFill>
                <a:latin typeface="Calibri" panose="020F0502020204030204" pitchFamily="34" charset="0"/>
                <a:ea typeface="Cambria"/>
                <a:cs typeface="Cambria"/>
                <a:sym typeface="Cambria"/>
              </a:rPr>
              <a:t>Jasmine Armstrong</a:t>
            </a:r>
            <a:endParaRPr sz="4000" b="1" dirty="0">
              <a:solidFill>
                <a:schemeClr val="tx1"/>
              </a:solidFill>
              <a:latin typeface="Calibri" panose="020F0502020204030204" pitchFamily="34" charset="0"/>
              <a:ea typeface="Cambria"/>
              <a:cs typeface="Cambria"/>
              <a:sym typeface="Cambria"/>
            </a:endParaRPr>
          </a:p>
          <a:p>
            <a:pPr marL="0" marR="0" lvl="0" indent="0" algn="ctr" rtl="0">
              <a:spcBef>
                <a:spcPts val="0"/>
              </a:spcBef>
              <a:spcAft>
                <a:spcPts val="0"/>
              </a:spcAft>
              <a:buNone/>
            </a:pPr>
            <a:r>
              <a:rPr lang="en-US" sz="4000" dirty="0" smtClean="0">
                <a:solidFill>
                  <a:schemeClr val="dk1"/>
                </a:solidFill>
                <a:latin typeface="Calibri" panose="020F0502020204030204" pitchFamily="34" charset="0"/>
                <a:ea typeface="Cambria"/>
                <a:cs typeface="Cambria"/>
                <a:sym typeface="Cambria"/>
              </a:rPr>
              <a:t>GRID Alternatives Participant</a:t>
            </a:r>
            <a:endParaRPr sz="4000" dirty="0">
              <a:solidFill>
                <a:schemeClr val="dk1"/>
              </a:solidFill>
              <a:latin typeface="Calibri" panose="020F0502020204030204" pitchFamily="34" charset="0"/>
              <a:ea typeface="Cambria"/>
              <a:cs typeface="Cambria"/>
              <a:sym typeface="Cambri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531" y="1762125"/>
            <a:ext cx="3476625" cy="131445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6" name="Shape 34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Shape 34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Shape 348"/>
          <p:cNvSpPr txBox="1"/>
          <p:nvPr/>
        </p:nvSpPr>
        <p:spPr>
          <a:xfrm>
            <a:off x="633978" y="1561763"/>
            <a:ext cx="7010400" cy="813250"/>
          </a:xfrm>
          <a:prstGeom prst="rect">
            <a:avLst/>
          </a:prstGeom>
          <a:noFill/>
          <a:ln>
            <a:noFill/>
          </a:ln>
        </p:spPr>
        <p:txBody>
          <a:bodyPr spcFirstLastPara="1" wrap="square" lIns="91425" tIns="45700" rIns="91425" bIns="45700" anchor="t" anchorCtr="0">
            <a:noAutofit/>
          </a:bodyPr>
          <a:lstStyle/>
          <a:p>
            <a:pPr marL="342900" lvl="0"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Promise Zone Health Fair</a:t>
            </a:r>
          </a:p>
          <a:p>
            <a:pPr lvl="2"/>
            <a:r>
              <a:rPr lang="en-US" sz="2000" dirty="0">
                <a:solidFill>
                  <a:schemeClr val="tx1"/>
                </a:solidFill>
                <a:latin typeface="Calibri" panose="020F0502020204030204" pitchFamily="34" charset="0"/>
                <a:ea typeface="Cambria"/>
                <a:cs typeface="Cambria"/>
                <a:sym typeface="Cambria"/>
              </a:rPr>
              <a:t>	</a:t>
            </a:r>
            <a:r>
              <a:rPr lang="en-US" sz="2000" dirty="0" smtClean="0">
                <a:solidFill>
                  <a:schemeClr val="tx1"/>
                </a:solidFill>
                <a:latin typeface="Calibri" panose="020F0502020204030204" pitchFamily="34" charset="0"/>
                <a:ea typeface="Cambria"/>
                <a:cs typeface="Cambria"/>
                <a:sym typeface="Cambria"/>
              </a:rPr>
              <a:t>June 27</a:t>
            </a:r>
            <a:r>
              <a:rPr lang="en-US" sz="2000" baseline="30000" dirty="0" smtClean="0">
                <a:solidFill>
                  <a:schemeClr val="tx1"/>
                </a:solidFill>
                <a:latin typeface="Calibri" panose="020F0502020204030204" pitchFamily="34" charset="0"/>
                <a:ea typeface="Cambria"/>
                <a:cs typeface="Cambria"/>
                <a:sym typeface="Cambria"/>
              </a:rPr>
              <a:t>th</a:t>
            </a:r>
            <a:r>
              <a:rPr lang="en-US" sz="2000" dirty="0" smtClean="0">
                <a:solidFill>
                  <a:schemeClr val="tx1"/>
                </a:solidFill>
                <a:latin typeface="Calibri" panose="020F0502020204030204" pitchFamily="34" charset="0"/>
                <a:ea typeface="Cambria"/>
                <a:cs typeface="Cambria"/>
                <a:sym typeface="Cambria"/>
              </a:rPr>
              <a:t> from 5-7PM</a:t>
            </a:r>
          </a:p>
          <a:p>
            <a:pPr lvl="2"/>
            <a:r>
              <a:rPr lang="en-US" sz="2000" dirty="0">
                <a:solidFill>
                  <a:schemeClr val="tx1"/>
                </a:solidFill>
                <a:latin typeface="Calibri" panose="020F0502020204030204" pitchFamily="34" charset="0"/>
                <a:ea typeface="Cambria"/>
                <a:cs typeface="Cambria"/>
                <a:sym typeface="Cambria"/>
              </a:rPr>
              <a:t>	</a:t>
            </a:r>
            <a:r>
              <a:rPr lang="en-US" sz="2000" dirty="0" smtClean="0">
                <a:solidFill>
                  <a:schemeClr val="tx1"/>
                </a:solidFill>
                <a:latin typeface="Calibri" panose="020F0502020204030204" pitchFamily="34" charset="0"/>
                <a:ea typeface="Cambria"/>
                <a:cs typeface="Cambria"/>
                <a:sym typeface="Cambria"/>
              </a:rPr>
              <a:t>Location: Maple Neighborhood Center</a:t>
            </a:r>
          </a:p>
          <a:p>
            <a:pPr lvl="2"/>
            <a:endParaRPr lang="en-US" sz="500" dirty="0" smtClean="0">
              <a:solidFill>
                <a:schemeClr val="tx1"/>
              </a:solidFill>
              <a:latin typeface="Calibri" panose="020F0502020204030204" pitchFamily="34" charset="0"/>
              <a:ea typeface="Cambria"/>
              <a:cs typeface="Cambria"/>
              <a:sym typeface="Cambria"/>
            </a:endParaRPr>
          </a:p>
          <a:p>
            <a:pPr marL="342900" lvl="0"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SEEK Program</a:t>
            </a:r>
          </a:p>
          <a:p>
            <a:pPr lvl="3"/>
            <a:r>
              <a:rPr lang="en-US" sz="2000" dirty="0" smtClean="0">
                <a:solidFill>
                  <a:schemeClr val="tx1"/>
                </a:solidFill>
                <a:latin typeface="Calibri" panose="020F0502020204030204" pitchFamily="34" charset="0"/>
                <a:ea typeface="Cambria"/>
                <a:cs typeface="Cambria"/>
                <a:sym typeface="Cambria"/>
              </a:rPr>
              <a:t>	Parent Orientation: June 17</a:t>
            </a:r>
            <a:r>
              <a:rPr lang="en-US" sz="2000" baseline="30000" dirty="0" smtClean="0">
                <a:solidFill>
                  <a:schemeClr val="tx1"/>
                </a:solidFill>
                <a:latin typeface="Calibri" panose="020F0502020204030204" pitchFamily="34" charset="0"/>
                <a:ea typeface="Cambria"/>
                <a:cs typeface="Cambria"/>
                <a:sym typeface="Cambria"/>
              </a:rPr>
              <a:t>th</a:t>
            </a:r>
            <a:r>
              <a:rPr lang="en-US" sz="2000" dirty="0" smtClean="0">
                <a:solidFill>
                  <a:schemeClr val="tx1"/>
                </a:solidFill>
                <a:latin typeface="Calibri" panose="020F0502020204030204" pitchFamily="34" charset="0"/>
                <a:ea typeface="Cambria"/>
                <a:cs typeface="Cambria"/>
                <a:sym typeface="Cambria"/>
              </a:rPr>
              <a:t> at 6PM	</a:t>
            </a:r>
          </a:p>
          <a:p>
            <a:pPr lvl="3"/>
            <a:r>
              <a:rPr lang="en-US" sz="2000" dirty="0">
                <a:solidFill>
                  <a:schemeClr val="tx1"/>
                </a:solidFill>
                <a:latin typeface="Calibri" panose="020F0502020204030204" pitchFamily="34" charset="0"/>
                <a:ea typeface="Cambria"/>
                <a:cs typeface="Cambria"/>
                <a:sym typeface="Cambria"/>
              </a:rPr>
              <a:t>	</a:t>
            </a:r>
            <a:r>
              <a:rPr lang="en-US" sz="2000" dirty="0" smtClean="0">
                <a:solidFill>
                  <a:schemeClr val="tx1"/>
                </a:solidFill>
                <a:latin typeface="Calibri" panose="020F0502020204030204" pitchFamily="34" charset="0"/>
                <a:ea typeface="Cambria"/>
                <a:cs typeface="Cambria"/>
                <a:sym typeface="Cambria"/>
              </a:rPr>
              <a:t>Program: July 23</a:t>
            </a:r>
            <a:r>
              <a:rPr lang="en-US" sz="2000" baseline="30000" dirty="0" smtClean="0">
                <a:solidFill>
                  <a:schemeClr val="tx1"/>
                </a:solidFill>
                <a:latin typeface="Calibri" panose="020F0502020204030204" pitchFamily="34" charset="0"/>
                <a:ea typeface="Cambria"/>
                <a:cs typeface="Cambria"/>
                <a:sym typeface="Cambria"/>
              </a:rPr>
              <a:t>rd</a:t>
            </a:r>
            <a:r>
              <a:rPr lang="en-US" sz="2000" dirty="0" smtClean="0">
                <a:solidFill>
                  <a:schemeClr val="tx1"/>
                </a:solidFill>
                <a:latin typeface="Calibri" panose="020F0502020204030204" pitchFamily="34" charset="0"/>
                <a:ea typeface="Cambria"/>
                <a:cs typeface="Cambria"/>
                <a:sym typeface="Cambria"/>
              </a:rPr>
              <a:t> – August 10</a:t>
            </a:r>
            <a:r>
              <a:rPr lang="en-US" sz="2000" baseline="30000" dirty="0" smtClean="0">
                <a:solidFill>
                  <a:schemeClr val="tx1"/>
                </a:solidFill>
                <a:latin typeface="Calibri" panose="020F0502020204030204" pitchFamily="34" charset="0"/>
                <a:ea typeface="Cambria"/>
                <a:cs typeface="Cambria"/>
                <a:sym typeface="Cambria"/>
              </a:rPr>
              <a:t>th</a:t>
            </a:r>
            <a:r>
              <a:rPr lang="en-US" sz="2000" dirty="0" smtClean="0">
                <a:solidFill>
                  <a:schemeClr val="tx1"/>
                </a:solidFill>
                <a:latin typeface="Calibri" panose="020F0502020204030204" pitchFamily="34" charset="0"/>
                <a:ea typeface="Cambria"/>
                <a:cs typeface="Cambria"/>
                <a:sym typeface="Cambria"/>
              </a:rPr>
              <a:t> </a:t>
            </a:r>
          </a:p>
          <a:p>
            <a:pPr lvl="1"/>
            <a:r>
              <a:rPr lang="en-US" sz="2000" dirty="0" smtClean="0">
                <a:solidFill>
                  <a:schemeClr val="tx1"/>
                </a:solidFill>
                <a:latin typeface="Calibri" panose="020F0502020204030204" pitchFamily="34" charset="0"/>
                <a:ea typeface="Cambria"/>
                <a:cs typeface="Cambria"/>
                <a:sym typeface="Cambria"/>
              </a:rPr>
              <a:t>	Location: South Sacramento Christian Center</a:t>
            </a:r>
          </a:p>
          <a:p>
            <a:pPr lvl="1"/>
            <a:endParaRPr lang="en-US" sz="500" dirty="0" smtClean="0">
              <a:solidFill>
                <a:schemeClr val="tx1"/>
              </a:solidFill>
              <a:latin typeface="Calibri" panose="020F0502020204030204" pitchFamily="34" charset="0"/>
              <a:ea typeface="Cambria"/>
              <a:cs typeface="Cambria"/>
              <a:sym typeface="Cambria"/>
            </a:endParaRPr>
          </a:p>
          <a:p>
            <a:pPr marL="285750" lvl="1" indent="-28575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HUD data </a:t>
            </a:r>
            <a:r>
              <a:rPr lang="en-US" sz="2000" b="1" dirty="0">
                <a:solidFill>
                  <a:schemeClr val="tx1"/>
                </a:solidFill>
                <a:latin typeface="Calibri" panose="020F0502020204030204" pitchFamily="34" charset="0"/>
                <a:ea typeface="Cambria"/>
                <a:cs typeface="Cambria"/>
                <a:sym typeface="Cambria"/>
              </a:rPr>
              <a:t>r</a:t>
            </a:r>
            <a:r>
              <a:rPr lang="en-US" sz="2000" b="1" dirty="0" smtClean="0">
                <a:solidFill>
                  <a:schemeClr val="tx1"/>
                </a:solidFill>
                <a:latin typeface="Calibri" panose="020F0502020204030204" pitchFamily="34" charset="0"/>
                <a:ea typeface="Cambria"/>
                <a:cs typeface="Cambria"/>
                <a:sym typeface="Cambria"/>
              </a:rPr>
              <a:t>eporting &amp; evaluation</a:t>
            </a:r>
            <a:endParaRPr lang="en-US" sz="2000" b="1" dirty="0">
              <a:solidFill>
                <a:schemeClr val="tx1"/>
              </a:solidFill>
              <a:latin typeface="Calibri" panose="020F0502020204030204" pitchFamily="34" charset="0"/>
              <a:ea typeface="Cambria"/>
              <a:cs typeface="Cambria"/>
              <a:sym typeface="Cambria"/>
            </a:endParaRPr>
          </a:p>
          <a:p>
            <a:pPr lvl="1"/>
            <a:endParaRPr lang="en-US" sz="500" b="1" dirty="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2018-19 Financial Institution Partnership Opportunity</a:t>
            </a:r>
          </a:p>
          <a:p>
            <a:pPr marL="342900" lvl="1" indent="-342900">
              <a:buFont typeface="Arial" panose="020B0604020202020204" pitchFamily="34" charset="0"/>
              <a:buChar char="•"/>
            </a:pPr>
            <a:endParaRPr lang="en-US" sz="500" b="1" dirty="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Resident Council</a:t>
            </a:r>
          </a:p>
          <a:p>
            <a:pPr marL="342900" lvl="1" indent="-342900">
              <a:buFont typeface="Arial" panose="020B0604020202020204" pitchFamily="34" charset="0"/>
              <a:buChar char="•"/>
            </a:pPr>
            <a:endParaRPr lang="en-US" sz="500" b="1" dirty="0" smtClean="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Opportunity Zones – Provide support for creating local guidelines for projects in Sacramento Opportunity Zones</a:t>
            </a:r>
          </a:p>
          <a:p>
            <a:pPr marL="342900" lvl="1" indent="-342900">
              <a:buFont typeface="Arial" panose="020B0604020202020204" pitchFamily="34" charset="0"/>
              <a:buChar char="•"/>
            </a:pPr>
            <a:endParaRPr lang="en-US" sz="500" b="1" dirty="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HUD Urban Promise Zones Convening</a:t>
            </a:r>
            <a:endParaRPr lang="en-US" sz="2000" b="1" dirty="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endParaRPr lang="en-US" sz="500" b="1" dirty="0" smtClean="0">
              <a:solidFill>
                <a:schemeClr val="tx1"/>
              </a:solidFill>
              <a:latin typeface="Calibri" panose="020F0502020204030204" pitchFamily="34" charset="0"/>
              <a:ea typeface="Cambria"/>
              <a:cs typeface="Cambria"/>
              <a:sym typeface="Cambria"/>
            </a:endParaRPr>
          </a:p>
          <a:p>
            <a:pPr marL="342900" lvl="1" indent="-342900">
              <a:buFont typeface="Arial" panose="020B0604020202020204" pitchFamily="34" charset="0"/>
              <a:buChar char="•"/>
            </a:pPr>
            <a:r>
              <a:rPr lang="en-US" sz="2000" b="1" dirty="0" smtClean="0">
                <a:solidFill>
                  <a:schemeClr val="tx1"/>
                </a:solidFill>
                <a:latin typeface="Calibri" panose="020F0502020204030204" pitchFamily="34" charset="0"/>
                <a:ea typeface="Cambria"/>
                <a:cs typeface="Cambria"/>
                <a:sym typeface="Cambria"/>
              </a:rPr>
              <a:t>VISTA Recruitment</a:t>
            </a:r>
            <a:endParaRPr lang="en-US" sz="2000" b="1" dirty="0">
              <a:solidFill>
                <a:schemeClr val="tx1"/>
              </a:solidFill>
              <a:latin typeface="Calibri" panose="020F0502020204030204" pitchFamily="34" charset="0"/>
              <a:ea typeface="Cambria"/>
              <a:cs typeface="Cambria"/>
              <a:sym typeface="Cambria"/>
            </a:endParaRPr>
          </a:p>
        </p:txBody>
      </p:sp>
      <p:sp>
        <p:nvSpPr>
          <p:cNvPr id="7" name="Shape 220"/>
          <p:cNvSpPr txBox="1"/>
          <p:nvPr/>
        </p:nvSpPr>
        <p:spPr>
          <a:xfrm>
            <a:off x="667431" y="457200"/>
            <a:ext cx="7543799" cy="707886"/>
          </a:xfrm>
          <a:prstGeom prst="rect">
            <a:avLst/>
          </a:prstGeom>
          <a:noFill/>
          <a:ln>
            <a:noFill/>
          </a:ln>
        </p:spPr>
        <p:txBody>
          <a:bodyPr spcFirstLastPara="1" wrap="square" lIns="91425" tIns="45700" rIns="91425" bIns="45700" anchor="t" anchorCtr="0">
            <a:noAutofit/>
          </a:bodyPr>
          <a:lstStyle/>
          <a:p>
            <a:pPr lvl="0" algn="ctr">
              <a:buClr>
                <a:srgbClr val="218441"/>
              </a:buClr>
              <a:buSzPts val="4000"/>
            </a:pPr>
            <a:r>
              <a:rPr lang="en-US" sz="4000" b="1" dirty="0" smtClean="0">
                <a:solidFill>
                  <a:srgbClr val="218441"/>
                </a:solidFill>
                <a:latin typeface="Calibri" panose="020F0502020204030204" pitchFamily="34" charset="0"/>
                <a:ea typeface="Cambria"/>
                <a:cs typeface="Cambria"/>
                <a:sym typeface="Cambria"/>
              </a:rPr>
              <a:t>Upcoming Opportunities</a:t>
            </a:r>
            <a:endParaRPr lang="en-US" sz="1800" dirty="0">
              <a:solidFill>
                <a:srgbClr val="218441"/>
              </a:solidFill>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1367548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6" name="Shape 34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Shape 34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Shape 348"/>
          <p:cNvSpPr txBox="1"/>
          <p:nvPr/>
        </p:nvSpPr>
        <p:spPr>
          <a:xfrm>
            <a:off x="314325" y="2017991"/>
            <a:ext cx="788670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rgbClr val="218441"/>
                </a:solidFill>
                <a:latin typeface="Calibri" panose="020F0502020204030204" pitchFamily="34" charset="0"/>
                <a:ea typeface="Cambria"/>
                <a:cs typeface="Cambria"/>
                <a:sym typeface="Cambria"/>
              </a:rPr>
              <a:t>Sacramento Promise </a:t>
            </a:r>
            <a:r>
              <a:rPr lang="en-US" sz="4800" b="1" dirty="0" smtClean="0">
                <a:solidFill>
                  <a:srgbClr val="218441"/>
                </a:solidFill>
                <a:latin typeface="Calibri" panose="020F0502020204030204" pitchFamily="34" charset="0"/>
                <a:ea typeface="Cambria"/>
                <a:cs typeface="Cambria"/>
                <a:sym typeface="Cambria"/>
              </a:rPr>
              <a:t>Zone</a:t>
            </a:r>
            <a:r>
              <a:rPr lang="en-US" sz="4800" b="1" dirty="0">
                <a:solidFill>
                  <a:srgbClr val="218441"/>
                </a:solidFill>
                <a:latin typeface="Calibri" panose="020F0502020204030204" pitchFamily="34" charset="0"/>
                <a:ea typeface="Cambria"/>
                <a:cs typeface="Cambria"/>
                <a:sym typeface="Cambria"/>
              </a:rPr>
              <a:t> </a:t>
            </a:r>
            <a:r>
              <a:rPr lang="en-US" sz="4800" b="1" dirty="0" smtClean="0">
                <a:solidFill>
                  <a:srgbClr val="218441"/>
                </a:solidFill>
                <a:latin typeface="Calibri" panose="020F0502020204030204" pitchFamily="34" charset="0"/>
                <a:ea typeface="Cambria"/>
                <a:cs typeface="Cambria"/>
                <a:sym typeface="Cambria"/>
              </a:rPr>
              <a:t>Sponsorship Opportunity</a:t>
            </a:r>
            <a:endParaRPr sz="4800" b="1" dirty="0">
              <a:solidFill>
                <a:srgbClr val="218441"/>
              </a:solidFill>
              <a:latin typeface="Calibri" panose="020F0502020204030204" pitchFamily="34" charset="0"/>
              <a:ea typeface="Cambria"/>
              <a:cs typeface="Cambria"/>
              <a:sym typeface="Cambri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579" y="3860842"/>
            <a:ext cx="2248191" cy="2140401"/>
          </a:xfrm>
          <a:prstGeom prst="rect">
            <a:avLst/>
          </a:prstGeom>
        </p:spPr>
      </p:pic>
    </p:spTree>
    <p:extLst>
      <p:ext uri="{BB962C8B-B14F-4D97-AF65-F5344CB8AC3E}">
        <p14:creationId xmlns:p14="http://schemas.microsoft.com/office/powerpoint/2010/main" val="1314796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6" name="Shape 34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Shape 34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Shape 348"/>
          <p:cNvSpPr txBox="1"/>
          <p:nvPr/>
        </p:nvSpPr>
        <p:spPr>
          <a:xfrm>
            <a:off x="457200" y="1484591"/>
            <a:ext cx="788670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a:solidFill>
                  <a:srgbClr val="218441"/>
                </a:solidFill>
                <a:latin typeface="Calibri" panose="020F0502020204030204" pitchFamily="34" charset="0"/>
                <a:ea typeface="Cambria"/>
                <a:cs typeface="Cambria"/>
                <a:sym typeface="Cambria"/>
              </a:rPr>
              <a:t>Sacramento Promise Zone: </a:t>
            </a:r>
            <a:endParaRPr lang="en-US" sz="4800" b="1" dirty="0" smtClean="0">
              <a:solidFill>
                <a:srgbClr val="218441"/>
              </a:solidFill>
              <a:latin typeface="Calibri" panose="020F0502020204030204" pitchFamily="34" charset="0"/>
              <a:ea typeface="Cambria"/>
              <a:cs typeface="Cambria"/>
              <a:sym typeface="Cambria"/>
            </a:endParaRPr>
          </a:p>
          <a:p>
            <a:pPr marL="0" marR="0" lvl="0" indent="0" algn="ctr" rtl="0">
              <a:spcBef>
                <a:spcPts val="0"/>
              </a:spcBef>
              <a:spcAft>
                <a:spcPts val="0"/>
              </a:spcAft>
              <a:buNone/>
            </a:pPr>
            <a:r>
              <a:rPr lang="en-US" sz="4800" dirty="0" smtClean="0">
                <a:solidFill>
                  <a:schemeClr val="tx1"/>
                </a:solidFill>
                <a:latin typeface="Calibri" panose="020F0502020204030204" pitchFamily="34" charset="0"/>
                <a:ea typeface="Cambria"/>
                <a:cs typeface="Cambria"/>
                <a:sym typeface="Cambria"/>
              </a:rPr>
              <a:t>Financial Institution </a:t>
            </a:r>
            <a:r>
              <a:rPr lang="en-US" sz="4800" dirty="0">
                <a:solidFill>
                  <a:schemeClr val="tx1"/>
                </a:solidFill>
                <a:latin typeface="Calibri" panose="020F0502020204030204" pitchFamily="34" charset="0"/>
                <a:ea typeface="Cambria"/>
                <a:cs typeface="Cambria"/>
                <a:sym typeface="Cambria"/>
              </a:rPr>
              <a:t>Partnership Opportunity</a:t>
            </a:r>
            <a:endParaRPr sz="4800" dirty="0">
              <a:solidFill>
                <a:schemeClr val="tx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59" y="4615166"/>
            <a:ext cx="2314579" cy="165327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6" name="Shape 34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Shape 34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986" y="4471686"/>
            <a:ext cx="1983128" cy="1700514"/>
          </a:xfrm>
          <a:prstGeom prst="rect">
            <a:avLst/>
          </a:prstGeom>
        </p:spPr>
      </p:pic>
      <p:sp>
        <p:nvSpPr>
          <p:cNvPr id="8" name="Shape 348"/>
          <p:cNvSpPr txBox="1"/>
          <p:nvPr/>
        </p:nvSpPr>
        <p:spPr>
          <a:xfrm>
            <a:off x="457200" y="2227541"/>
            <a:ext cx="7886700" cy="1938992"/>
          </a:xfrm>
          <a:prstGeom prst="rect">
            <a:avLst/>
          </a:prstGeom>
          <a:noFill/>
          <a:ln>
            <a:noFill/>
          </a:ln>
        </p:spPr>
        <p:txBody>
          <a:bodyPr spcFirstLastPara="1" wrap="square" lIns="91425" tIns="45700" rIns="91425" bIns="45700" anchor="t" anchorCtr="0">
            <a:noAutofit/>
          </a:bodyPr>
          <a:lstStyle/>
          <a:p>
            <a:pPr lvl="0" algn="ctr"/>
            <a:r>
              <a:rPr lang="en-US" sz="3600" b="1" dirty="0" smtClean="0">
                <a:solidFill>
                  <a:srgbClr val="218441"/>
                </a:solidFill>
                <a:latin typeface="Calibri" panose="020F0502020204030204" pitchFamily="34" charset="0"/>
                <a:ea typeface="Cambria"/>
                <a:cs typeface="Cambria"/>
                <a:sym typeface="Cambria"/>
              </a:rPr>
              <a:t>2017-18 Financial Institution Partnership Opportunity Awardee:</a:t>
            </a:r>
          </a:p>
          <a:p>
            <a:pPr lvl="0" algn="ctr"/>
            <a:endParaRPr lang="en-US" sz="1200" b="1" dirty="0">
              <a:solidFill>
                <a:srgbClr val="218441"/>
              </a:solidFill>
              <a:latin typeface="Calibri" panose="020F0502020204030204" pitchFamily="34" charset="0"/>
              <a:ea typeface="Cambria"/>
              <a:cs typeface="Cambria"/>
              <a:sym typeface="Cambria"/>
            </a:endParaRPr>
          </a:p>
          <a:p>
            <a:pPr lvl="0" algn="ctr"/>
            <a:r>
              <a:rPr lang="en-US" sz="3600" dirty="0">
                <a:solidFill>
                  <a:schemeClr val="tx1"/>
                </a:solidFill>
                <a:latin typeface="Calibri" panose="020F0502020204030204" pitchFamily="34" charset="0"/>
                <a:ea typeface="Cambria"/>
                <a:cs typeface="Cambria"/>
                <a:sym typeface="Cambria"/>
              </a:rPr>
              <a:t>Alchemist CDC</a:t>
            </a:r>
            <a:endParaRPr sz="3600" dirty="0">
              <a:solidFill>
                <a:schemeClr val="dk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7647" y="232972"/>
            <a:ext cx="3645799" cy="1329128"/>
          </a:xfrm>
          <a:prstGeom prst="rect">
            <a:avLst/>
          </a:prstGeom>
        </p:spPr>
      </p:pic>
    </p:spTree>
    <p:extLst>
      <p:ext uri="{BB962C8B-B14F-4D97-AF65-F5344CB8AC3E}">
        <p14:creationId xmlns:p14="http://schemas.microsoft.com/office/powerpoint/2010/main" val="716872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Shape 90"/>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Shape 91"/>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Shape 92"/>
          <p:cNvPicPr preferRelativeResize="0"/>
          <p:nvPr/>
        </p:nvPicPr>
        <p:blipFill rotWithShape="1">
          <a:blip r:embed="rId3">
            <a:alphaModFix/>
          </a:blip>
          <a:srcRect/>
          <a:stretch/>
        </p:blipFill>
        <p:spPr>
          <a:xfrm>
            <a:off x="1799045" y="762000"/>
            <a:ext cx="4972224" cy="1812694"/>
          </a:xfrm>
          <a:prstGeom prst="rect">
            <a:avLst/>
          </a:prstGeom>
          <a:noFill/>
          <a:ln>
            <a:noFill/>
          </a:ln>
        </p:spPr>
      </p:pic>
      <p:sp>
        <p:nvSpPr>
          <p:cNvPr id="93" name="Shape 93"/>
          <p:cNvSpPr/>
          <p:nvPr/>
        </p:nvSpPr>
        <p:spPr>
          <a:xfrm>
            <a:off x="210911" y="3244668"/>
            <a:ext cx="8148492" cy="1754326"/>
          </a:xfrm>
          <a:prstGeom prst="rect">
            <a:avLst/>
          </a:prstGeom>
          <a:noFill/>
          <a:ln>
            <a:noFill/>
          </a:ln>
        </p:spPr>
        <p:txBody>
          <a:bodyPr spcFirstLastPara="1" wrap="square" lIns="91425" tIns="45700" rIns="91425" bIns="45700" anchor="t" anchorCtr="0">
            <a:noAutofit/>
          </a:bodyPr>
          <a:lstStyle/>
          <a:p>
            <a:pPr lvl="0" algn="ctr"/>
            <a:r>
              <a:rPr lang="en-US" sz="4000" b="1" dirty="0">
                <a:solidFill>
                  <a:srgbClr val="218441"/>
                </a:solidFill>
                <a:latin typeface="Calibri" panose="020F0502020204030204" pitchFamily="34" charset="0"/>
                <a:ea typeface="Cambria"/>
                <a:cs typeface="Cambria"/>
                <a:sym typeface="Cambria"/>
              </a:rPr>
              <a:t>Thank You for Celebrating with Us!</a:t>
            </a:r>
            <a:br>
              <a:rPr lang="en-US" sz="4000" b="1" dirty="0">
                <a:solidFill>
                  <a:srgbClr val="218441"/>
                </a:solidFill>
                <a:latin typeface="Calibri" panose="020F0502020204030204" pitchFamily="34" charset="0"/>
                <a:ea typeface="Cambria"/>
                <a:cs typeface="Cambria"/>
                <a:sym typeface="Cambria"/>
              </a:rPr>
            </a:br>
            <a:r>
              <a:rPr lang="en-US" sz="4000" b="1" dirty="0">
                <a:solidFill>
                  <a:srgbClr val="218441"/>
                </a:solidFill>
                <a:latin typeface="Calibri" panose="020F0502020204030204" pitchFamily="34" charset="0"/>
                <a:ea typeface="Cambria"/>
                <a:cs typeface="Cambria"/>
                <a:sym typeface="Cambria"/>
              </a:rPr>
              <a:t/>
            </a:r>
            <a:br>
              <a:rPr lang="en-US" sz="4000" b="1" dirty="0">
                <a:solidFill>
                  <a:srgbClr val="218441"/>
                </a:solidFill>
                <a:latin typeface="Calibri" panose="020F0502020204030204" pitchFamily="34" charset="0"/>
                <a:ea typeface="Cambria"/>
                <a:cs typeface="Cambria"/>
                <a:sym typeface="Cambria"/>
              </a:rPr>
            </a:br>
            <a:endParaRPr lang="en-US" sz="4000" dirty="0">
              <a:solidFill>
                <a:schemeClr val="dk1"/>
              </a:solidFill>
              <a:latin typeface="Calibri" panose="020F0502020204030204" pitchFamily="34" charset="0"/>
              <a:ea typeface="Calibri"/>
              <a:cs typeface="Calibri"/>
              <a:sym typeface="Calibri"/>
            </a:endParaRPr>
          </a:p>
          <a:p>
            <a:pPr marL="0" marR="0" lvl="0" indent="0" algn="ctr" rtl="0">
              <a:spcBef>
                <a:spcPts val="0"/>
              </a:spcBef>
              <a:spcAft>
                <a:spcPts val="0"/>
              </a:spcAft>
              <a:buNone/>
            </a:pPr>
            <a:endParaRPr sz="1800" b="0" i="0" u="none" strike="noStrike" cap="none" dirty="0">
              <a:solidFill>
                <a:schemeClr val="dk1"/>
              </a:solidFill>
              <a:latin typeface="Calibri" panose="020F0502020204030204" pitchFamily="34" charset="0"/>
              <a:ea typeface="Cambria"/>
              <a:cs typeface="Cambria"/>
              <a:sym typeface="Cambria"/>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498" y="4275377"/>
            <a:ext cx="3745317" cy="1304339"/>
          </a:xfrm>
          <a:prstGeom prst="rect">
            <a:avLst/>
          </a:prstGeom>
        </p:spPr>
      </p:pic>
      <p:pic>
        <p:nvPicPr>
          <p:cNvPr id="13" name="Shape 94"/>
          <p:cNvPicPr preferRelativeResize="0"/>
          <p:nvPr/>
        </p:nvPicPr>
        <p:blipFill>
          <a:blip r:embed="rId5">
            <a:alphaModFix/>
          </a:blip>
          <a:stretch>
            <a:fillRect/>
          </a:stretch>
        </p:blipFill>
        <p:spPr>
          <a:xfrm>
            <a:off x="712700" y="5995117"/>
            <a:ext cx="1565552" cy="664027"/>
          </a:xfrm>
          <a:prstGeom prst="rect">
            <a:avLst/>
          </a:prstGeom>
          <a:noFill/>
          <a:ln>
            <a:noFill/>
          </a:ln>
        </p:spPr>
      </p:pic>
      <p:pic>
        <p:nvPicPr>
          <p:cNvPr id="14" name="Shape 95"/>
          <p:cNvPicPr preferRelativeResize="0"/>
          <p:nvPr/>
        </p:nvPicPr>
        <p:blipFill>
          <a:blip r:embed="rId6">
            <a:alphaModFix/>
          </a:blip>
          <a:stretch>
            <a:fillRect/>
          </a:stretch>
        </p:blipFill>
        <p:spPr>
          <a:xfrm>
            <a:off x="2590919" y="6149011"/>
            <a:ext cx="1523881" cy="356237"/>
          </a:xfrm>
          <a:prstGeom prst="rect">
            <a:avLst/>
          </a:prstGeom>
          <a:noFill/>
          <a:ln>
            <a:no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358" y="6019696"/>
            <a:ext cx="614866" cy="614866"/>
          </a:xfrm>
          <a:prstGeom prst="rect">
            <a:avLst/>
          </a:prstGeom>
        </p:spPr>
      </p:pic>
      <p:pic>
        <p:nvPicPr>
          <p:cNvPr id="16" name="Shape 89"/>
          <p:cNvPicPr preferRelativeResize="0"/>
          <p:nvPr/>
        </p:nvPicPr>
        <p:blipFill rotWithShape="1">
          <a:blip r:embed="rId8">
            <a:alphaModFix/>
          </a:blip>
          <a:srcRect/>
          <a:stretch/>
        </p:blipFill>
        <p:spPr>
          <a:xfrm>
            <a:off x="6452352" y="6118728"/>
            <a:ext cx="1300998" cy="416804"/>
          </a:xfrm>
          <a:prstGeom prst="rect">
            <a:avLst/>
          </a:prstGeom>
          <a:noFill/>
          <a:ln>
            <a:noFill/>
          </a:ln>
        </p:spPr>
      </p:pic>
    </p:spTree>
    <p:extLst>
      <p:ext uri="{BB962C8B-B14F-4D97-AF65-F5344CB8AC3E}">
        <p14:creationId xmlns:p14="http://schemas.microsoft.com/office/powerpoint/2010/main" val="2035315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3"/>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Shape 114"/>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Shape 118"/>
          <p:cNvSpPr txBox="1"/>
          <p:nvPr/>
        </p:nvSpPr>
        <p:spPr>
          <a:xfrm>
            <a:off x="947809" y="1923543"/>
            <a:ext cx="6954982"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dirty="0">
                <a:solidFill>
                  <a:schemeClr val="tx1"/>
                </a:solidFill>
                <a:latin typeface="Calibri" panose="020F0502020204030204" pitchFamily="34" charset="0"/>
                <a:ea typeface="Cambria"/>
                <a:cs typeface="Cambria"/>
                <a:sym typeface="Cambria"/>
              </a:rPr>
              <a:t>The Sacramento Promise Zone strives to ensure that all residents in the Promise Zone, regardless of what zip code they live in, will be able to enjoy good health, improved educational opportunities, living wage jobs, economic opportunity, and sustainable communities.  </a:t>
            </a:r>
            <a:endParaRPr sz="2800" dirty="0">
              <a:solidFill>
                <a:schemeClr val="tx1"/>
              </a:solidFill>
              <a:latin typeface="Calibri" panose="020F0502020204030204" pitchFamily="34" charset="0"/>
            </a:endParaRPr>
          </a:p>
        </p:txBody>
      </p:sp>
      <p:sp>
        <p:nvSpPr>
          <p:cNvPr id="9" name="TextBox 8"/>
          <p:cNvSpPr txBox="1"/>
          <p:nvPr/>
        </p:nvSpPr>
        <p:spPr>
          <a:xfrm>
            <a:off x="1961500" y="396240"/>
            <a:ext cx="4927600" cy="707886"/>
          </a:xfrm>
          <a:prstGeom prst="rect">
            <a:avLst/>
          </a:prstGeom>
          <a:noFill/>
        </p:spPr>
        <p:txBody>
          <a:bodyPr wrap="square" rtlCol="0">
            <a:spAutoFit/>
          </a:bodyPr>
          <a:lstStyle/>
          <a:p>
            <a:pPr lvl="0" algn="ctr"/>
            <a:r>
              <a:rPr lang="en-US" sz="4000" b="1" dirty="0">
                <a:solidFill>
                  <a:srgbClr val="134C69"/>
                </a:solidFill>
                <a:latin typeface="Calibri" panose="020F0502020204030204" pitchFamily="34" charset="0"/>
                <a:ea typeface="Cambria"/>
                <a:cs typeface="Cambria"/>
                <a:sym typeface="Cambria"/>
              </a:rPr>
              <a:t>OUR</a:t>
            </a:r>
            <a:r>
              <a:rPr lang="en-US" sz="4000" b="1" dirty="0">
                <a:solidFill>
                  <a:srgbClr val="292E77"/>
                </a:solidFill>
                <a:latin typeface="Calibri" panose="020F0502020204030204" pitchFamily="34" charset="0"/>
                <a:ea typeface="Cambria"/>
                <a:cs typeface="Cambria"/>
                <a:sym typeface="Cambria"/>
              </a:rPr>
              <a:t> </a:t>
            </a:r>
            <a:r>
              <a:rPr lang="en-US" sz="4000" b="1" dirty="0" smtClean="0">
                <a:solidFill>
                  <a:srgbClr val="218441"/>
                </a:solidFill>
                <a:latin typeface="Calibri" panose="020F0502020204030204" pitchFamily="34" charset="0"/>
                <a:ea typeface="Cambria"/>
                <a:cs typeface="Cambria"/>
                <a:sym typeface="Cambria"/>
              </a:rPr>
              <a:t>VISION</a:t>
            </a:r>
            <a:endParaRPr lang="en-US" sz="4000" dirty="0">
              <a:solidFill>
                <a:srgbClr val="218441"/>
              </a:solidFill>
              <a:latin typeface="Calibri" panose="020F0502020204030204" pitchFamily="34" charset="0"/>
            </a:endParaRPr>
          </a:p>
        </p:txBody>
      </p:sp>
    </p:spTree>
    <p:extLst>
      <p:ext uri="{BB962C8B-B14F-4D97-AF65-F5344CB8AC3E}">
        <p14:creationId xmlns:p14="http://schemas.microsoft.com/office/powerpoint/2010/main" val="2566050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8" name="Shape 128"/>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Shape 129"/>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851" y="0"/>
            <a:ext cx="5033783" cy="653382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3"/>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Shape 114"/>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9" y="1060281"/>
            <a:ext cx="4768279" cy="4737437"/>
          </a:xfrm>
          <a:prstGeom prst="rect">
            <a:avLst/>
          </a:prstGeom>
        </p:spPr>
      </p:pic>
    </p:spTree>
    <p:extLst>
      <p:ext uri="{BB962C8B-B14F-4D97-AF65-F5344CB8AC3E}">
        <p14:creationId xmlns:p14="http://schemas.microsoft.com/office/powerpoint/2010/main" val="2894200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945327607"/>
              </p:ext>
            </p:extLst>
          </p:nvPr>
        </p:nvGraphicFramePr>
        <p:xfrm>
          <a:off x="762000" y="1447800"/>
          <a:ext cx="7239000" cy="48006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600" dirty="0" smtClean="0">
                          <a:solidFill>
                            <a:schemeClr val="tx1"/>
                          </a:solidFill>
                          <a:latin typeface="Calibri" panose="020F0502020204030204" pitchFamily="34" charset="0"/>
                        </a:rPr>
                        <a:t>National Coalition of Promise Zones</a:t>
                      </a: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National</a:t>
                      </a:r>
                      <a:r>
                        <a:rPr lang="en-US" sz="1700" baseline="0" dirty="0" smtClean="0">
                          <a:solidFill>
                            <a:schemeClr val="tx1"/>
                          </a:solidFill>
                          <a:latin typeface="Calibri" panose="020F0502020204030204" pitchFamily="34" charset="0"/>
                        </a:rPr>
                        <a:t> Park Service</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00300">
                <a:tc>
                  <a:txBody>
                    <a:bodyPr/>
                    <a:lstStyle/>
                    <a:p>
                      <a:pPr algn="ctr"/>
                      <a:r>
                        <a:rPr lang="en-US" sz="1700" b="1" dirty="0" smtClean="0">
                          <a:latin typeface="Calibri" panose="020F0502020204030204" pitchFamily="34" charset="0"/>
                        </a:rPr>
                        <a:t>HUD Leadership Training</a:t>
                      </a:r>
                      <a:endParaRPr lang="en-US" sz="17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CA Education Affinity Group</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648" y="4179518"/>
            <a:ext cx="3256711" cy="169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hape 140"/>
          <p:cNvPicPr preferRelativeResize="0">
            <a:picLocks/>
          </p:cNvPicPr>
          <p:nvPr/>
        </p:nvPicPr>
        <p:blipFill rotWithShape="1">
          <a:blip r:embed="rId3">
            <a:alphaModFix/>
          </a:blip>
          <a:srcRect/>
          <a:stretch/>
        </p:blipFill>
        <p:spPr>
          <a:xfrm>
            <a:off x="4894501" y="1588444"/>
            <a:ext cx="2671003" cy="1683075"/>
          </a:xfrm>
          <a:prstGeom prst="rect">
            <a:avLst/>
          </a:prstGeom>
          <a:noFill/>
          <a:ln>
            <a:noFill/>
          </a:ln>
        </p:spPr>
      </p:pic>
      <p:pic>
        <p:nvPicPr>
          <p:cNvPr id="5" name="Shape 143"/>
          <p:cNvPicPr preferRelativeResize="0"/>
          <p:nvPr/>
        </p:nvPicPr>
        <p:blipFill rotWithShape="1">
          <a:blip r:embed="rId4">
            <a:alphaModFix/>
          </a:blip>
          <a:srcRect/>
          <a:stretch/>
        </p:blipFill>
        <p:spPr>
          <a:xfrm>
            <a:off x="1720805" y="4169169"/>
            <a:ext cx="1806458" cy="1599726"/>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274" y="1393662"/>
            <a:ext cx="2763520" cy="2072640"/>
          </a:xfrm>
          <a:prstGeom prst="rect">
            <a:avLst/>
          </a:prstGeom>
        </p:spPr>
      </p:pic>
      <p:sp>
        <p:nvSpPr>
          <p:cNvPr id="7" name="Shape 138"/>
          <p:cNvSpPr txBox="1"/>
          <p:nvPr/>
        </p:nvSpPr>
        <p:spPr>
          <a:xfrm>
            <a:off x="456110" y="255616"/>
            <a:ext cx="4335848"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National</a:t>
            </a:r>
            <a:endParaRPr sz="3600" b="1" dirty="0">
              <a:solidFill>
                <a:srgbClr val="218441"/>
              </a:solidFill>
              <a:latin typeface="Calibri" panose="020F0502020204030204" pitchFamily="34" charset="0"/>
              <a:ea typeface="Cambria"/>
              <a:cs typeface="Cambria"/>
              <a:sym typeface="Cambria"/>
            </a:endParaRPr>
          </a:p>
        </p:txBody>
      </p:sp>
      <p:sp>
        <p:nvSpPr>
          <p:cNvPr id="9"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0"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80281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 name="Content Placeholder 3"/>
          <p:cNvGraphicFramePr>
            <a:graphicFrameLocks/>
          </p:cNvGraphicFramePr>
          <p:nvPr>
            <p:extLst>
              <p:ext uri="{D42A27DB-BD31-4B8C-83A1-F6EECF244321}">
                <p14:modId xmlns:p14="http://schemas.microsoft.com/office/powerpoint/2010/main" val="103618131"/>
              </p:ext>
            </p:extLst>
          </p:nvPr>
        </p:nvGraphicFramePr>
        <p:xfrm>
          <a:off x="685800" y="1150262"/>
          <a:ext cx="7239000" cy="4971032"/>
        </p:xfrm>
        <a:graphic>
          <a:graphicData uri="http://schemas.openxmlformats.org/drawingml/2006/table">
            <a:tbl>
              <a:tblPr firstRow="1" bandRow="1">
                <a:tableStyleId>{5C22544A-7EE6-4342-B048-85BDC9FD1C3A}</a:tableStyleId>
              </a:tblPr>
              <a:tblGrid>
                <a:gridCol w="3619500"/>
                <a:gridCol w="3619500"/>
              </a:tblGrid>
              <a:tr h="2485516">
                <a:tc>
                  <a:txBody>
                    <a:bodyPr/>
                    <a:lstStyle/>
                    <a:p>
                      <a:pPr algn="ctr"/>
                      <a:r>
                        <a:rPr lang="en-US" sz="1600" dirty="0" smtClean="0">
                          <a:solidFill>
                            <a:schemeClr val="tx1"/>
                          </a:solidFill>
                          <a:latin typeface="Calibri" panose="020F0502020204030204" pitchFamily="34" charset="0"/>
                        </a:rPr>
                        <a:t>Jobs For the Future</a:t>
                      </a:r>
                      <a:r>
                        <a:rPr lang="en-US" sz="1600" baseline="0" dirty="0" smtClean="0">
                          <a:solidFill>
                            <a:schemeClr val="tx1"/>
                          </a:solidFill>
                          <a:latin typeface="Calibri" panose="020F0502020204030204" pitchFamily="34" charset="0"/>
                        </a:rPr>
                        <a:t> – Asset Mapping</a:t>
                      </a:r>
                      <a:endParaRPr lang="en-US" sz="16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dirty="0" smtClean="0">
                          <a:solidFill>
                            <a:schemeClr val="tx1"/>
                          </a:solidFill>
                          <a:latin typeface="Calibri" panose="020F0502020204030204" pitchFamily="34" charset="0"/>
                        </a:rPr>
                        <a:t>Opportunity Zones</a:t>
                      </a:r>
                      <a:endParaRPr lang="en-US" sz="17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5516">
                <a:tc>
                  <a:txBody>
                    <a:bodyPr/>
                    <a:lstStyle/>
                    <a:p>
                      <a:pPr algn="ctr"/>
                      <a:r>
                        <a:rPr lang="en-US" sz="1400" b="1" dirty="0" smtClean="0">
                          <a:latin typeface="Calibri" panose="020F0502020204030204" pitchFamily="34" charset="0"/>
                        </a:rPr>
                        <a:t>HUD Deputy Assistant Secretary Matthew Hunter Site Visit</a:t>
                      </a:r>
                      <a:endParaRPr lang="en-US" sz="1400" b="1" dirty="0">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700" b="1" dirty="0" smtClean="0">
                          <a:latin typeface="Calibri" panose="020F0502020204030204" pitchFamily="34" charset="0"/>
                        </a:rPr>
                        <a:t>Federal Reserve Bank of</a:t>
                      </a:r>
                      <a:r>
                        <a:rPr lang="en-US" sz="1700" b="1" baseline="0" dirty="0" smtClean="0">
                          <a:latin typeface="Calibri" panose="020F0502020204030204" pitchFamily="34" charset="0"/>
                        </a:rPr>
                        <a:t> San Francisco</a:t>
                      </a:r>
                      <a:endParaRPr lang="en-US" sz="1700" b="1" dirty="0">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58" y="1463844"/>
            <a:ext cx="2857500" cy="1600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841" y="1201649"/>
            <a:ext cx="2028566" cy="20804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491" y="3778480"/>
            <a:ext cx="2449833" cy="18373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413" y="4478904"/>
            <a:ext cx="3135423" cy="755248"/>
          </a:xfrm>
          <a:prstGeom prst="rect">
            <a:avLst/>
          </a:prstGeom>
        </p:spPr>
      </p:pic>
      <p:sp>
        <p:nvSpPr>
          <p:cNvPr id="13" name="Shape 138"/>
          <p:cNvSpPr txBox="1"/>
          <p:nvPr/>
        </p:nvSpPr>
        <p:spPr>
          <a:xfrm>
            <a:off x="456110" y="255616"/>
            <a:ext cx="4335848"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National</a:t>
            </a:r>
            <a:endParaRPr sz="3600" b="1" dirty="0">
              <a:solidFill>
                <a:srgbClr val="218441"/>
              </a:solidFill>
              <a:latin typeface="Calibri" panose="020F0502020204030204" pitchFamily="34" charset="0"/>
              <a:ea typeface="Cambria"/>
              <a:cs typeface="Cambria"/>
              <a:sym typeface="Cambria"/>
            </a:endParaRPr>
          </a:p>
        </p:txBody>
      </p:sp>
    </p:spTree>
    <p:extLst>
      <p:ext uri="{BB962C8B-B14F-4D97-AF65-F5344CB8AC3E}">
        <p14:creationId xmlns:p14="http://schemas.microsoft.com/office/powerpoint/2010/main" val="288866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6"/>
          <p:cNvSpPr/>
          <p:nvPr/>
        </p:nvSpPr>
        <p:spPr>
          <a:xfrm>
            <a:off x="8534400" y="0"/>
            <a:ext cx="609600" cy="6858000"/>
          </a:xfrm>
          <a:prstGeom prst="rect">
            <a:avLst/>
          </a:prstGeom>
          <a:solidFill>
            <a:srgbClr val="2184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Shape 137"/>
          <p:cNvSpPr/>
          <p:nvPr/>
        </p:nvSpPr>
        <p:spPr>
          <a:xfrm>
            <a:off x="8534400" y="5486400"/>
            <a:ext cx="609600" cy="782039"/>
          </a:xfrm>
          <a:prstGeom prst="rect">
            <a:avLst/>
          </a:prstGeom>
          <a:solidFill>
            <a:srgbClr val="292E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7" name="Content Placeholder 3"/>
          <p:cNvGraphicFramePr>
            <a:graphicFrameLocks/>
          </p:cNvGraphicFramePr>
          <p:nvPr>
            <p:extLst>
              <p:ext uri="{D42A27DB-BD31-4B8C-83A1-F6EECF244321}">
                <p14:modId xmlns:p14="http://schemas.microsoft.com/office/powerpoint/2010/main" val="605449409"/>
              </p:ext>
            </p:extLst>
          </p:nvPr>
        </p:nvGraphicFramePr>
        <p:xfrm>
          <a:off x="762000" y="1447800"/>
          <a:ext cx="7239000" cy="2400300"/>
        </p:xfrm>
        <a:graphic>
          <a:graphicData uri="http://schemas.openxmlformats.org/drawingml/2006/table">
            <a:tbl>
              <a:tblPr firstRow="1" bandRow="1">
                <a:tableStyleId>{5C22544A-7EE6-4342-B048-85BDC9FD1C3A}</a:tableStyleId>
              </a:tblPr>
              <a:tblGrid>
                <a:gridCol w="3619500"/>
                <a:gridCol w="3619500"/>
              </a:tblGrid>
              <a:tr h="2400300">
                <a:tc>
                  <a:txBody>
                    <a:bodyPr/>
                    <a:lstStyle/>
                    <a:p>
                      <a:pPr algn="ctr"/>
                      <a:r>
                        <a:rPr lang="en-US" sz="1600" dirty="0" smtClean="0">
                          <a:solidFill>
                            <a:schemeClr val="tx1"/>
                          </a:solidFill>
                          <a:latin typeface="Calibri" panose="020F0502020204030204" pitchFamily="34" charset="0"/>
                        </a:rPr>
                        <a:t>Federal</a:t>
                      </a:r>
                      <a:r>
                        <a:rPr lang="en-US" sz="1600" baseline="0" dirty="0" smtClean="0">
                          <a:solidFill>
                            <a:schemeClr val="tx1"/>
                          </a:solidFill>
                          <a:latin typeface="Calibri" panose="020F0502020204030204" pitchFamily="34" charset="0"/>
                        </a:rPr>
                        <a:t> Deposit Insurance Corporation</a:t>
                      </a:r>
                      <a:endParaRPr lang="en-US" sz="1600" dirty="0" smtClean="0">
                        <a:solidFill>
                          <a:schemeClr val="tx1"/>
                        </a:solidFill>
                        <a:latin typeface="Calibri" panose="020F0502020204030204" pitchFamily="34" charset="0"/>
                      </a:endParaRPr>
                    </a:p>
                  </a:txBody>
                  <a:tcPr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tx1"/>
                          </a:solidFill>
                          <a:latin typeface="Calibri" panose="020F0502020204030204" pitchFamily="34" charset="0"/>
                        </a:rPr>
                        <a:t>Environmental Protection Agency</a:t>
                      </a:r>
                      <a:endParaRPr lang="en-US" sz="1600" dirty="0">
                        <a:solidFill>
                          <a:schemeClr val="tx1"/>
                        </a:solidFill>
                        <a:latin typeface="Calibri" panose="020F0502020204030204" pitchFamily="34" charset="0"/>
                      </a:endParaRPr>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06" y="1660206"/>
            <a:ext cx="3400425" cy="13430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558" y="1666238"/>
            <a:ext cx="1625601" cy="1625601"/>
          </a:xfrm>
          <a:prstGeom prst="rect">
            <a:avLst/>
          </a:prstGeom>
        </p:spPr>
      </p:pic>
      <p:sp>
        <p:nvSpPr>
          <p:cNvPr id="14" name="Rectangle 13"/>
          <p:cNvSpPr/>
          <p:nvPr/>
        </p:nvSpPr>
        <p:spPr>
          <a:xfrm>
            <a:off x="2374783" y="6104001"/>
            <a:ext cx="4018358" cy="1015663"/>
          </a:xfrm>
          <a:prstGeom prst="rect">
            <a:avLst/>
          </a:prstGeom>
        </p:spPr>
        <p:txBody>
          <a:bodyPr wrap="square">
            <a:spAutoFit/>
          </a:bodyPr>
          <a:lstStyle/>
          <a:p>
            <a:pPr algn="ctr"/>
            <a:r>
              <a:rPr lang="en-US" sz="1600" b="1" dirty="0" smtClean="0">
                <a:latin typeface="Calibri" panose="020F0502020204030204" pitchFamily="34" charset="0"/>
              </a:rPr>
              <a:t>Annual </a:t>
            </a:r>
            <a:r>
              <a:rPr lang="en-US" sz="1600" b="1" dirty="0">
                <a:latin typeface="Calibri" panose="020F0502020204030204" pitchFamily="34" charset="0"/>
              </a:rPr>
              <a:t>Sacramento Promise Zone and Federal Partner Convening</a:t>
            </a:r>
          </a:p>
          <a:p>
            <a:r>
              <a:rPr lang="en-US" dirty="0"/>
              <a:t/>
            </a:r>
            <a:br>
              <a:rPr lang="en-US" dirty="0"/>
            </a:br>
            <a:endParaRPr lang="en-US" dirty="0"/>
          </a:p>
        </p:txBody>
      </p:sp>
      <p:sp>
        <p:nvSpPr>
          <p:cNvPr id="16" name="Shape 138"/>
          <p:cNvSpPr txBox="1"/>
          <p:nvPr/>
        </p:nvSpPr>
        <p:spPr>
          <a:xfrm>
            <a:off x="456110" y="255616"/>
            <a:ext cx="4335848"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3600" b="1" dirty="0" smtClean="0">
                <a:solidFill>
                  <a:srgbClr val="218441"/>
                </a:solidFill>
                <a:latin typeface="Calibri" panose="020F0502020204030204" pitchFamily="34" charset="0"/>
                <a:ea typeface="Cambria"/>
                <a:cs typeface="Cambria"/>
                <a:sym typeface="Cambria"/>
              </a:rPr>
              <a:t>Highlights - National</a:t>
            </a:r>
            <a:endParaRPr sz="3600" b="1" dirty="0">
              <a:solidFill>
                <a:srgbClr val="218441"/>
              </a:solidFill>
              <a:latin typeface="Calibri" panose="020F0502020204030204" pitchFamily="34" charset="0"/>
              <a:ea typeface="Cambria"/>
              <a:cs typeface="Cambria"/>
              <a:sym typeface="Cambria"/>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8375" y="3965621"/>
            <a:ext cx="2851174" cy="2138380"/>
          </a:xfrm>
          <a:prstGeom prst="rect">
            <a:avLst/>
          </a:prstGeom>
        </p:spPr>
      </p:pic>
    </p:spTree>
    <p:extLst>
      <p:ext uri="{BB962C8B-B14F-4D97-AF65-F5344CB8AC3E}">
        <p14:creationId xmlns:p14="http://schemas.microsoft.com/office/powerpoint/2010/main" val="2834628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3 Year PZ Celebration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7232</TotalTime>
  <Words>860</Words>
  <Application>Microsoft Office PowerPoint</Application>
  <PresentationFormat>On-screen Show (4:3)</PresentationFormat>
  <Paragraphs>179</Paragraphs>
  <Slides>38</Slides>
  <Notes>29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3 Year PZ Celebration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 Thao</dc:creator>
  <cp:lastModifiedBy>SHRA User</cp:lastModifiedBy>
  <cp:revision>126</cp:revision>
  <dcterms:modified xsi:type="dcterms:W3CDTF">2018-05-30T00:35:06Z</dcterms:modified>
</cp:coreProperties>
</file>